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 педагогов от введения ФГОС НОО ОВЗ и ФГОС О у/о</a:t>
            </a:r>
          </a:p>
        </c:rich>
      </c:tx>
      <c:layout>
        <c:manualLayout>
          <c:xMode val="edge"/>
          <c:yMode val="edge"/>
          <c:x val="0.10621148050938077"/>
          <c:y val="5.331462055699527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Ожидания педагогов от введения ФГОС НОО ОВЗ и ФГОС О у/о</c:v>
                </c:pt>
              </c:strCache>
            </c:strRef>
          </c:tx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45,9%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64,8%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Положительные</c:v>
                </c:pt>
                <c:pt idx="1">
                  <c:v>Отрицательные</c:v>
                </c:pt>
                <c:pt idx="2">
                  <c:v>Затруднились с оветом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0.81</c:v>
                </c:pt>
                <c:pt idx="1">
                  <c:v>0.45900000000000002</c:v>
                </c:pt>
                <c:pt idx="2">
                  <c:v>0.64800000000000002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316200058326038"/>
          <c:y val="0.59858578409984187"/>
          <c:w val="0.25510960435501118"/>
          <c:h val="0.3576885184434782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готовности педагогов к введению ФГОС НОО ОВЗ и ФГОС О у/о </a:t>
            </a:r>
          </a:p>
        </c:rich>
      </c:tx>
      <c:layout>
        <c:manualLayout>
          <c:xMode val="edge"/>
          <c:yMode val="edge"/>
          <c:x val="0.11622101924759405"/>
          <c:y val="2.380952380952380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107927481287062E-2"/>
          <c:y val="0.18073681450630852"/>
          <c:w val="0.59746233109750169"/>
          <c:h val="0.815648794417612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Самооценка готовности педагогов к введению ФГОС НОО ОВЗ и ФГОС О у/о 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/>
                      <a:t>10,8%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/>
                      <a:t>72,</a:t>
                    </a:r>
                    <a:r>
                      <a:rPr lang="ru-RU" sz="1800"/>
                      <a:t>9</a:t>
                    </a:r>
                    <a:r>
                      <a:rPr lang="en-US" sz="18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/>
                      <a:t>13,5%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Низкая готовность</c:v>
                </c:pt>
                <c:pt idx="1">
                  <c:v>Готовность к решению отдельных задач</c:v>
                </c:pt>
                <c:pt idx="2">
                  <c:v>Готовность к реализации задач в полном объеме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0.108</c:v>
                </c:pt>
                <c:pt idx="1">
                  <c:v>0.72899999999999998</c:v>
                </c:pt>
                <c:pt idx="2">
                  <c:v>0.13500000000000001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439656848449505"/>
          <c:y val="0.24884720084052717"/>
          <c:w val="0.29634417225624576"/>
          <c:h val="0.57201449829956186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39156216584038E-2"/>
          <c:y val="0.22870463307397518"/>
          <c:w val="0.6664583940896277"/>
          <c:h val="0.750554536086028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образовательного учреждения к введению ФГОС НОО и ФГОС у/о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/>
                      <a:t>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602459414795376E-2"/>
                  <c:y val="9.3865687975920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Да, полностью </c:v>
                </c:pt>
                <c:pt idx="1">
                  <c:v>Да, в основном</c:v>
                </c:pt>
                <c:pt idx="2">
                  <c:v>Нет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2.7E-2</c:v>
                </c:pt>
                <c:pt idx="1">
                  <c:v>0.86499999999999999</c:v>
                </c:pt>
                <c:pt idx="2" formatCode="0%">
                  <c:v>0</c:v>
                </c:pt>
                <c:pt idx="3">
                  <c:v>0.108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132558083017399"/>
          <c:y val="0.2538651516370467"/>
          <c:w val="0.22941515991056674"/>
          <c:h val="0.44726511869051588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Мониторинг готовности образовательной организации к введению ФГОС О у/о.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Цель: Определение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 готовности педагогов к введению ФГОС НОО ОВЗ и ФГОС О у/о.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867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927727"/>
              </p:ext>
            </p:extLst>
          </p:nvPr>
        </p:nvGraphicFramePr>
        <p:xfrm>
          <a:off x="457200" y="260648"/>
          <a:ext cx="82296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07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целом, можно отметить, что информированность педагогов по данному вопросу на достаточном уровне</a:t>
            </a:r>
            <a:r>
              <a:rPr lang="ru-RU" b="1" dirty="0" smtClean="0"/>
              <a:t>.</a:t>
            </a:r>
          </a:p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готовности педагогов к введению ФГОС НОО ОВЗ и ФГОС О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у/о – выше среднего уровня.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98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529229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74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анкеты «Считаете ли вы, что введение ФГОС НОО ОВЗ и ФГОС О у/о»: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стимулирует </a:t>
            </a:r>
            <a:r>
              <a:rPr lang="ru-RU" b="1" dirty="0">
                <a:solidFill>
                  <a:srgbClr val="7030A0"/>
                </a:solidFill>
              </a:rPr>
              <a:t>профессиональный рост учителей?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/>
              <a:t>Большинство </a:t>
            </a:r>
            <a:r>
              <a:rPr lang="ru-RU" dirty="0"/>
              <a:t>педагогов 78,3% (29 человек) ответили положительно, отрицательно ответили 2,7% (1 человек) и «затруднились с ответом» 16,2% (6 человек).</a:t>
            </a:r>
            <a:endParaRPr lang="ru-RU" dirty="0"/>
          </a:p>
          <a:p>
            <a:r>
              <a:rPr lang="ru-RU" b="1" dirty="0" smtClean="0">
                <a:solidFill>
                  <a:srgbClr val="7030A0"/>
                </a:solidFill>
              </a:rPr>
              <a:t>повысит </a:t>
            </a:r>
            <a:r>
              <a:rPr lang="ru-RU" b="1" dirty="0">
                <a:solidFill>
                  <a:srgbClr val="7030A0"/>
                </a:solidFill>
              </a:rPr>
              <a:t>загруженность учителей?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/>
              <a:t>Все </a:t>
            </a:r>
            <a:r>
              <a:rPr lang="ru-RU" dirty="0"/>
              <a:t>педагоги ответили утвердительно положительно –  100 % (37 человек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40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«Как вы считаете, какие положительные изменения произойдут в образовательных учреждениях с введением ФГОС НОО ОВЗ и ФГОС О у/о»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i="1" dirty="0"/>
              <a:t>Затрудняюсь </a:t>
            </a:r>
            <a:r>
              <a:rPr lang="ru-RU" b="1" i="1" dirty="0" smtClean="0"/>
              <a:t>ответить, </a:t>
            </a:r>
            <a:r>
              <a:rPr lang="ru-RU" b="1" i="1" dirty="0"/>
              <a:t>нет практического опыта 37,8 % (14 человек).</a:t>
            </a:r>
            <a:endParaRPr lang="ru-RU" dirty="0"/>
          </a:p>
          <a:p>
            <a:r>
              <a:rPr lang="ru-RU" b="1" i="1" dirty="0"/>
              <a:t>Индивидуализированный подход к обучающемуся - 21,6% (8 человек).</a:t>
            </a:r>
            <a:endParaRPr lang="ru-RU" dirty="0"/>
          </a:p>
          <a:p>
            <a:pPr lvl="0"/>
            <a:r>
              <a:rPr lang="ru-RU" b="1" i="1" dirty="0" smtClean="0"/>
              <a:t>Введение доступной среды, улучшение материального обеспечения - 13,5% (6 человек).</a:t>
            </a:r>
            <a:endParaRPr lang="ru-RU" dirty="0" smtClean="0"/>
          </a:p>
          <a:p>
            <a:pPr lvl="0"/>
            <a:r>
              <a:rPr lang="ru-RU" dirty="0" smtClean="0"/>
              <a:t>«</a:t>
            </a:r>
            <a:r>
              <a:rPr lang="ru-RU" dirty="0"/>
              <a:t>Никакие» 8,1 % (3 человека).</a:t>
            </a:r>
          </a:p>
          <a:p>
            <a:pPr lvl="0"/>
            <a:r>
              <a:rPr lang="ru-RU" dirty="0"/>
              <a:t>Возможность гибкой смены образовательного маршрута 2,7 % (1 человек).</a:t>
            </a:r>
          </a:p>
          <a:p>
            <a:pPr lvl="0"/>
            <a:r>
              <a:rPr lang="ru-RU" dirty="0"/>
              <a:t>Повысит качество образования 2,7 % (1 человек).</a:t>
            </a:r>
          </a:p>
          <a:p>
            <a:pPr lvl="0"/>
            <a:r>
              <a:rPr lang="ru-RU" dirty="0"/>
              <a:t>Пятидневка, количество учащихся в классе 2,7 % (1 человек).</a:t>
            </a:r>
          </a:p>
        </p:txBody>
      </p:sp>
    </p:spTree>
    <p:extLst>
      <p:ext uri="{BB962C8B-B14F-4D97-AF65-F5344CB8AC3E}">
        <p14:creationId xmlns:p14="http://schemas.microsoft.com/office/powerpoint/2010/main" val="310489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179169"/>
              </p:ext>
            </p:extLst>
          </p:nvPr>
        </p:nvGraphicFramePr>
        <p:xfrm>
          <a:off x="395536" y="332656"/>
          <a:ext cx="8229600" cy="6081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782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«На каком содержательном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этапе</a:t>
            </a:r>
            <a:r>
              <a:rPr lang="ru-RU" sz="3200" b="1" dirty="0">
                <a:solidFill>
                  <a:srgbClr val="7030A0"/>
                </a:solidFill>
              </a:rPr>
              <a:t> введения ФГОС НОО ОВЗ и ФГОС О у/о сейчас находится Ваше ОУ</a:t>
            </a:r>
            <a:r>
              <a:rPr lang="ru-RU" sz="3200" b="1" dirty="0" smtClean="0">
                <a:solidFill>
                  <a:srgbClr val="7030A0"/>
                </a:solidFill>
              </a:rPr>
              <a:t>»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а</a:t>
            </a:r>
            <a:r>
              <a:rPr lang="ru-RU" b="1" i="1" dirty="0"/>
              <a:t>) </a:t>
            </a:r>
            <a:r>
              <a:rPr lang="ru-RU" dirty="0"/>
              <a:t>знакомство с документами по ФГОС </a:t>
            </a:r>
            <a:r>
              <a:rPr lang="ru-RU" b="1" i="1" dirty="0"/>
              <a:t>– </a:t>
            </a:r>
            <a:r>
              <a:rPr lang="ru-RU" b="1" i="1" dirty="0" smtClean="0"/>
              <a:t>54% </a:t>
            </a:r>
            <a:r>
              <a:rPr lang="ru-RU" b="1" i="1" dirty="0"/>
              <a:t>(20 человек)</a:t>
            </a:r>
            <a:endParaRPr lang="ru-RU" dirty="0"/>
          </a:p>
          <a:p>
            <a:r>
              <a:rPr lang="ru-RU" b="1" i="1" dirty="0"/>
              <a:t>б) </a:t>
            </a:r>
            <a:r>
              <a:rPr lang="ru-RU" dirty="0"/>
              <a:t>информирование педагогического коллектива и родителей</a:t>
            </a:r>
            <a:r>
              <a:rPr lang="ru-RU" b="1" i="1" dirty="0"/>
              <a:t> – 45,9 % (17 человек); </a:t>
            </a:r>
            <a:endParaRPr lang="ru-RU" dirty="0"/>
          </a:p>
          <a:p>
            <a:r>
              <a:rPr lang="ru-RU" b="1" i="1" dirty="0"/>
              <a:t>в) </a:t>
            </a:r>
            <a:r>
              <a:rPr lang="ru-RU" i="1" dirty="0"/>
              <a:t>запуск системы методической поддержки и обучения педагогов </a:t>
            </a:r>
            <a:r>
              <a:rPr lang="ru-RU" b="1" i="1" dirty="0"/>
              <a:t>– 45,9 % (17 человек);</a:t>
            </a:r>
            <a:endParaRPr lang="ru-RU" dirty="0"/>
          </a:p>
          <a:p>
            <a:r>
              <a:rPr lang="ru-RU" dirty="0"/>
              <a:t>г) выбор УМК – 8,1 % (3 человека);</a:t>
            </a:r>
            <a:endParaRPr lang="ru-RU" dirty="0"/>
          </a:p>
          <a:p>
            <a:r>
              <a:rPr lang="ru-RU" dirty="0"/>
              <a:t>д) разработка АООП и нормативной базы ОУ – 21,6 % (8 человек).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6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 вашему мнению, в чём состоит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готовность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педагогов к введению ФГОС НОО ОВЗ и ФГОС О у/о (кроме переподготовки)?»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i="1" dirty="0"/>
              <a:t>В углубленном знании и применении ФГОС – 24,3 % (9 человек);</a:t>
            </a:r>
            <a:endParaRPr lang="ru-RU" dirty="0"/>
          </a:p>
          <a:p>
            <a:pPr lvl="0"/>
            <a:r>
              <a:rPr lang="ru-RU" b="1" i="1" dirty="0"/>
              <a:t>Правильное оформление документации – 10,8 % (4 человека)</a:t>
            </a:r>
            <a:r>
              <a:rPr lang="en-US" b="1" i="1" dirty="0"/>
              <a:t>;</a:t>
            </a:r>
            <a:endParaRPr lang="ru-RU" dirty="0"/>
          </a:p>
          <a:p>
            <a:pPr lvl="0"/>
            <a:r>
              <a:rPr lang="ru-RU" b="1" i="1" dirty="0"/>
              <a:t>Психологическая готовность к изменениям, мобильность – 10,8 % (4 человека);</a:t>
            </a:r>
            <a:endParaRPr lang="ru-RU" dirty="0"/>
          </a:p>
          <a:p>
            <a:pPr lvl="0"/>
            <a:r>
              <a:rPr lang="ru-RU" b="1" i="1" dirty="0"/>
              <a:t>Знание психолого-педагогических особенностей учащихся, возможности реализации рекомендации </a:t>
            </a:r>
            <a:r>
              <a:rPr lang="ru-RU" b="1" i="1" dirty="0" err="1"/>
              <a:t>ПМПк</a:t>
            </a:r>
            <a:r>
              <a:rPr lang="ru-RU" b="1" i="1" dirty="0"/>
              <a:t>,  -  8,1 % (3 человека);</a:t>
            </a:r>
            <a:endParaRPr lang="ru-RU" dirty="0"/>
          </a:p>
          <a:p>
            <a:pPr lvl="0"/>
            <a:r>
              <a:rPr lang="ru-RU" dirty="0"/>
              <a:t>Информированность и знакомство с документами – 5,4% (2 человека);</a:t>
            </a:r>
          </a:p>
          <a:p>
            <a:pPr lvl="0"/>
            <a:r>
              <a:rPr lang="ru-RU" dirty="0"/>
              <a:t>Во внутренней мотивации педагогов, осознании изменений в подходах к образовательному процессу – 2,7 % (1 человек);</a:t>
            </a:r>
          </a:p>
          <a:p>
            <a:pPr lvl="0"/>
            <a:r>
              <a:rPr lang="ru-RU" dirty="0"/>
              <a:t>Методическая поддержка и обучение педагогов– 2,7 % (1 человек);</a:t>
            </a:r>
          </a:p>
          <a:p>
            <a:pPr lvl="0"/>
            <a:r>
              <a:rPr lang="ru-RU" dirty="0"/>
              <a:t>Соблюдение специальных условий необходимых для образования лицами ОВЗ   – 2,7 % (1 человек);</a:t>
            </a:r>
          </a:p>
          <a:p>
            <a:pPr lvl="0"/>
            <a:r>
              <a:rPr lang="ru-RU" dirty="0"/>
              <a:t>Психологическая готовность к работе с детьми инвалидами способность к составлению СИПР– 2,7 % (1 человек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83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«Какие педагогические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затруднения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связанные с введением ФГОС НОО ОВЗ и ФГОС О у/о, вы испытываете?»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i="1" dirty="0"/>
              <a:t>Разработка АООП, выбор УМК, составление индивидуальных и рабочих программ – 13,5 % (5 человек);</a:t>
            </a:r>
            <a:endParaRPr lang="ru-RU" dirty="0"/>
          </a:p>
          <a:p>
            <a:pPr lvl="0"/>
            <a:r>
              <a:rPr lang="ru-RU" b="1" i="1" dirty="0"/>
              <a:t>Отсутствие методических пособий по ФГОС, дидактического материала – 10,8 % (4 человека);</a:t>
            </a:r>
            <a:endParaRPr lang="ru-RU" dirty="0"/>
          </a:p>
          <a:p>
            <a:pPr lvl="0"/>
            <a:r>
              <a:rPr lang="ru-RU" b="1" i="1" dirty="0"/>
              <a:t>Отсутствие опыта работы по ФГОС – 10,8 % (4 человека);</a:t>
            </a:r>
            <a:endParaRPr lang="ru-RU" dirty="0"/>
          </a:p>
          <a:p>
            <a:pPr lvl="0"/>
            <a:r>
              <a:rPr lang="ru-RU" b="1" i="1" dirty="0"/>
              <a:t>Материально-техническая база, помощники учителю  –  8,1 % (3 человека);</a:t>
            </a:r>
            <a:endParaRPr lang="ru-RU" dirty="0"/>
          </a:p>
          <a:p>
            <a:pPr lvl="0"/>
            <a:r>
              <a:rPr lang="ru-RU" dirty="0"/>
              <a:t>По какому ФГОС обучать детей с ОВЗ и умственной отсталостью – 2,7% (1 человек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16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«В каких формах методического сопровождения Вы нуждаетесь?»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практикумы по составлению конструктов занятий, рабочим программ и др. – 59,4 % (22 человека);</a:t>
            </a:r>
          </a:p>
          <a:p>
            <a:r>
              <a:rPr lang="ru-RU" dirty="0" smtClean="0"/>
              <a:t>мастер-классы</a:t>
            </a:r>
            <a:r>
              <a:rPr lang="ru-RU" dirty="0"/>
              <a:t>, открытые уроки – 51,3 (19 человек); </a:t>
            </a:r>
          </a:p>
          <a:p>
            <a:r>
              <a:rPr lang="ru-RU" dirty="0" smtClean="0"/>
              <a:t>методические </a:t>
            </a:r>
            <a:r>
              <a:rPr lang="ru-RU" dirty="0"/>
              <a:t>семинары – 27 % (10 человек);</a:t>
            </a:r>
          </a:p>
          <a:p>
            <a:r>
              <a:rPr lang="ru-RU" dirty="0" smtClean="0"/>
              <a:t>практико-ориентированные </a:t>
            </a:r>
            <a:r>
              <a:rPr lang="ru-RU" dirty="0"/>
              <a:t>курсы ПК – 16,2% (6 человек);</a:t>
            </a:r>
          </a:p>
          <a:p>
            <a:r>
              <a:rPr lang="ru-RU" dirty="0" smtClean="0"/>
              <a:t>стажировки </a:t>
            </a:r>
            <a:r>
              <a:rPr lang="ru-RU" dirty="0"/>
              <a:t>в ОУ, где ФГОС НОО ОВЗ и ФГОС О у/о уже внедряется  - 43,2 % (16 человек);</a:t>
            </a:r>
          </a:p>
          <a:p>
            <a:r>
              <a:rPr lang="ru-RU" dirty="0"/>
              <a:t>психологическая поддержка в период введения ФГОС НОО ОВЗ и ФГОС О у/о – 18,9 % (7 человек).</a:t>
            </a:r>
          </a:p>
          <a:p>
            <a:r>
              <a:rPr lang="ru-RU" dirty="0" smtClean="0"/>
              <a:t>индивидуальные </a:t>
            </a:r>
            <a:r>
              <a:rPr lang="ru-RU" dirty="0"/>
              <a:t>консультации – 13,5 % (5 человек);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349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718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Мониторинг готовности образовательной организации к введению ФГОС О у/о. </vt:lpstr>
      <vt:lpstr>Презентация PowerPoint</vt:lpstr>
      <vt:lpstr>На  вопрос анкеты «Считаете ли вы, что введение ФГОС НОО ОВЗ и ФГОС О у/о»: </vt:lpstr>
      <vt:lpstr>«Как вы считаете, какие положительные изменения произойдут в образовательных учреждениях с введением ФГОС НОО ОВЗ и ФГОС О у/о»</vt:lpstr>
      <vt:lpstr>Презентация PowerPoint</vt:lpstr>
      <vt:lpstr>«На каком содержательном этапе введения ФГОС НОО ОВЗ и ФГОС О у/о сейчас находится Ваше ОУ» </vt:lpstr>
      <vt:lpstr>«По вашему мнению, в чём состоит готовность педагогов к введению ФГОС НОО ОВЗ и ФГОС О у/о (кроме переподготовки)?»</vt:lpstr>
      <vt:lpstr>«Какие педагогические затруднения, связанные с введением ФГОС НОО ОВЗ и ФГОС О у/о, вы испытываете?»</vt:lpstr>
      <vt:lpstr>«В каких формах методического сопровождения Вы нуждаетесь?» </vt:lpstr>
      <vt:lpstr>Презентация PowerPoint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готовности образовательной организации к введению ФГОС О у/о. </dc:title>
  <cp:lastModifiedBy>ЮЮГ</cp:lastModifiedBy>
  <cp:revision>4</cp:revision>
  <dcterms:modified xsi:type="dcterms:W3CDTF">2016-04-11T11:39:22Z</dcterms:modified>
</cp:coreProperties>
</file>