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8"/>
  </p:handoutMasterIdLst>
  <p:sldIdLst>
    <p:sldId id="256" r:id="rId2"/>
    <p:sldId id="261" r:id="rId3"/>
    <p:sldId id="260" r:id="rId4"/>
    <p:sldId id="262" r:id="rId5"/>
    <p:sldId id="263" r:id="rId6"/>
    <p:sldId id="265" r:id="rId7"/>
    <p:sldId id="266" r:id="rId8"/>
    <p:sldId id="267" r:id="rId9"/>
    <p:sldId id="264" r:id="rId10"/>
    <p:sldId id="268" r:id="rId11"/>
    <p:sldId id="269" r:id="rId12"/>
    <p:sldId id="270" r:id="rId13"/>
    <p:sldId id="271" r:id="rId14"/>
    <p:sldId id="272" r:id="rId15"/>
    <p:sldId id="274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E0001"/>
    <a:srgbClr val="02489D"/>
    <a:srgbClr val="213969"/>
    <a:srgbClr val="758DAF"/>
    <a:srgbClr val="212932"/>
    <a:srgbClr val="374454"/>
    <a:srgbClr val="270100"/>
    <a:srgbClr val="591103"/>
    <a:srgbClr val="332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83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5127" y="1465729"/>
            <a:ext cx="6810223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14500" y="1"/>
            <a:ext cx="6784041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2" r="21320"/>
          <a:stretch/>
        </p:blipFill>
        <p:spPr>
          <a:xfrm>
            <a:off x="0" y="1"/>
            <a:ext cx="1714500" cy="685799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809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181585"/>
            <a:ext cx="9144000" cy="1676415"/>
          </a:xfrm>
          <a:prstGeom prst="rect">
            <a:avLst/>
          </a:prstGeom>
          <a:gradFill flip="none" rotWithShape="1">
            <a:gsLst>
              <a:gs pos="0">
                <a:srgbClr val="374454"/>
              </a:gs>
              <a:gs pos="100000">
                <a:srgbClr val="758DAF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Ответственность</a:t>
            </a:r>
          </a:p>
          <a:p>
            <a:pPr algn="ctr"/>
            <a:r>
              <a:rPr lang="ru-RU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несовершеннолетних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612" y="0"/>
            <a:ext cx="1345388" cy="13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1"/>
            <a:ext cx="6082167" cy="133773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Распространенные правонарушения несовершеннолетних</a:t>
            </a:r>
            <a:endParaRPr lang="ru-RU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2064433" y="1525076"/>
            <a:ext cx="6936720" cy="5323886"/>
            <a:chOff x="1098" y="1302"/>
            <a:chExt cx="3182" cy="1767"/>
          </a:xfrm>
        </p:grpSpPr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349" y="1302"/>
              <a:ext cx="2931" cy="1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altLang="ru-RU" sz="2000" b="1" dirty="0">
                  <a:solidFill>
                    <a:srgbClr val="002060"/>
                  </a:solidFill>
                </a:rPr>
                <a:t>Мелкое хулиганство, </a:t>
              </a:r>
              <a:r>
                <a:rPr lang="ru-RU" altLang="ru-RU" sz="2000" dirty="0">
                  <a:solidFill>
                    <a:srgbClr val="002060"/>
                  </a:solidFill>
                </a:rPr>
                <a:t>то есть нарушение общественного порядка, выражающее явное неуважение к обществу, сопровождающееся нецензурной бранью в общественных местах, оскорбительным приставанием к гражданам, а </a:t>
              </a:r>
              <a:r>
                <a:rPr lang="ru-RU" altLang="ru-RU" sz="2000" dirty="0" smtClean="0">
                  <a:solidFill>
                    <a:srgbClr val="002060"/>
                  </a:solidFill>
                </a:rPr>
                <a:t>также </a:t>
              </a:r>
              <a:r>
                <a:rPr lang="ru-RU" altLang="ru-RU" sz="2000" dirty="0">
                  <a:solidFill>
                    <a:srgbClr val="002060"/>
                  </a:solidFill>
                </a:rPr>
                <a:t>уничтожением или повреждением чужого </a:t>
              </a:r>
              <a:r>
                <a:rPr lang="ru-RU" altLang="ru-RU" sz="2000" dirty="0" smtClean="0">
                  <a:solidFill>
                    <a:srgbClr val="002060"/>
                  </a:solidFill>
                </a:rPr>
                <a:t>имущества.</a:t>
              </a:r>
            </a:p>
            <a:p>
              <a:r>
                <a:rPr lang="ru-RU" sz="2000" b="1" dirty="0">
                  <a:solidFill>
                    <a:srgbClr val="213969"/>
                  </a:solidFill>
                </a:rPr>
                <a:t>Распространение</a:t>
              </a:r>
              <a:r>
                <a:rPr lang="ru-RU" sz="2000" dirty="0">
                  <a:solidFill>
                    <a:srgbClr val="213969"/>
                  </a:solidFill>
                </a:rPr>
                <a:t> в информационно-телекоммуникационных сетях, в том числе в сети "Интернет", </a:t>
              </a:r>
              <a:r>
                <a:rPr lang="ru-RU" sz="2000" b="1" dirty="0">
                  <a:solidFill>
                    <a:srgbClr val="213969"/>
                  </a:solidFill>
                </a:rPr>
                <a:t>информации</a:t>
              </a:r>
              <a:r>
                <a:rPr lang="ru-RU" sz="2000" dirty="0">
                  <a:solidFill>
                    <a:srgbClr val="213969"/>
                  </a:solidFill>
                </a:rPr>
                <a:t>, выражающей в неприличной форме, которая оскорбляет человеческое достоинство и общественную нравственность, явное неуважение к обществу, государству, официальным государственным символам </a:t>
              </a:r>
              <a:r>
                <a:rPr lang="ru-RU" sz="2000" dirty="0" smtClean="0">
                  <a:solidFill>
                    <a:srgbClr val="213969"/>
                  </a:solidFill>
                </a:rPr>
                <a:t>РФ, </a:t>
              </a:r>
              <a:r>
                <a:rPr lang="ru-RU" sz="2000" dirty="0">
                  <a:solidFill>
                    <a:srgbClr val="213969"/>
                  </a:solidFill>
                </a:rPr>
                <a:t>Конституции </a:t>
              </a:r>
              <a:r>
                <a:rPr lang="ru-RU" sz="2000" dirty="0" smtClean="0">
                  <a:solidFill>
                    <a:srgbClr val="213969"/>
                  </a:solidFill>
                </a:rPr>
                <a:t>РФ </a:t>
              </a:r>
              <a:r>
                <a:rPr lang="ru-RU" sz="2000" dirty="0">
                  <a:solidFill>
                    <a:srgbClr val="213969"/>
                  </a:solidFill>
                </a:rPr>
                <a:t>или органам, осуществляющим государственную власть в </a:t>
              </a:r>
              <a:r>
                <a:rPr lang="ru-RU" sz="2000" dirty="0" smtClean="0">
                  <a:solidFill>
                    <a:srgbClr val="213969"/>
                  </a:solidFill>
                </a:rPr>
                <a:t>РФ, </a:t>
              </a:r>
              <a:r>
                <a:rPr lang="ru-RU" sz="2000" dirty="0">
                  <a:solidFill>
                    <a:srgbClr val="213969"/>
                  </a:solidFill>
                </a:rPr>
                <a:t>за исключением случаев, предусмотренных статьей 20.3.1 настоящего Кодекса, если эти действия не содержат уголовно наказуемого деяния</a:t>
              </a:r>
              <a:endParaRPr lang="ru-RU" altLang="ru-RU" sz="2000" dirty="0">
                <a:solidFill>
                  <a:srgbClr val="213969"/>
                </a:solidFill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098" y="1380"/>
              <a:ext cx="387" cy="1647"/>
              <a:chOff x="1244" y="1332"/>
              <a:chExt cx="387" cy="1647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244" y="1332"/>
                <a:ext cx="251" cy="174"/>
                <a:chOff x="1245" y="-118"/>
                <a:chExt cx="251" cy="174"/>
              </a:xfrm>
            </p:grpSpPr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245" y="-101"/>
                  <a:ext cx="223" cy="14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22" y="-11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244" y="1525"/>
                <a:ext cx="85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667" y="0"/>
            <a:ext cx="1347333" cy="13595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433" y="3683261"/>
            <a:ext cx="487109" cy="47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1"/>
            <a:ext cx="6082167" cy="133773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Распространенные правонарушения несовершеннолетних</a:t>
            </a:r>
            <a:endParaRPr lang="ru-RU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2064433" y="1525076"/>
            <a:ext cx="6936720" cy="5197344"/>
            <a:chOff x="1098" y="1302"/>
            <a:chExt cx="3182" cy="1725"/>
          </a:xfrm>
        </p:grpSpPr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349" y="1302"/>
              <a:ext cx="2931" cy="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solidFill>
                    <a:srgbClr val="02489D"/>
                  </a:solidFill>
                </a:rPr>
                <a:t>Нахождение в состоянии </a:t>
              </a:r>
              <a:r>
                <a:rPr lang="ru-RU" sz="2000" b="1" dirty="0" smtClean="0">
                  <a:solidFill>
                    <a:srgbClr val="02489D"/>
                  </a:solidFill>
                </a:rPr>
                <a:t>опьянения, </a:t>
              </a:r>
              <a:r>
                <a:rPr lang="ru-RU" sz="2000" b="1" dirty="0">
                  <a:solidFill>
                    <a:srgbClr val="02489D"/>
                  </a:solidFill>
                </a:rPr>
                <a:t>потребление (распитие) </a:t>
              </a:r>
              <a:r>
                <a:rPr lang="ru-RU" sz="2000" b="1" dirty="0" smtClean="0">
                  <a:solidFill>
                    <a:srgbClr val="02489D"/>
                  </a:solidFill>
                </a:rPr>
                <a:t>алкогольной </a:t>
              </a:r>
              <a:r>
                <a:rPr lang="ru-RU" sz="2000" b="1" dirty="0">
                  <a:solidFill>
                    <a:srgbClr val="02489D"/>
                  </a:solidFill>
                </a:rPr>
                <a:t>и спиртосодержащей продукции либо потребление </a:t>
              </a:r>
              <a:r>
                <a:rPr lang="ru-RU" sz="2000" b="1" dirty="0" smtClean="0">
                  <a:solidFill>
                    <a:srgbClr val="02489D"/>
                  </a:solidFill>
                </a:rPr>
                <a:t>наркотических </a:t>
              </a:r>
              <a:r>
                <a:rPr lang="ru-RU" sz="2000" b="1" dirty="0">
                  <a:solidFill>
                    <a:srgbClr val="02489D"/>
                  </a:solidFill>
                </a:rPr>
                <a:t>средств или психотропных веществ, новых потенциально опасных </a:t>
              </a:r>
              <a:r>
                <a:rPr lang="ru-RU" sz="2000" b="1" dirty="0" err="1">
                  <a:solidFill>
                    <a:srgbClr val="02489D"/>
                  </a:solidFill>
                </a:rPr>
                <a:t>психоактивных</a:t>
              </a:r>
              <a:r>
                <a:rPr lang="ru-RU" sz="2000" b="1" dirty="0">
                  <a:solidFill>
                    <a:srgbClr val="02489D"/>
                  </a:solidFill>
                </a:rPr>
                <a:t> </a:t>
              </a:r>
              <a:r>
                <a:rPr lang="ru-RU" sz="2000" b="1" dirty="0" smtClean="0">
                  <a:solidFill>
                    <a:srgbClr val="02489D"/>
                  </a:solidFill>
                </a:rPr>
                <a:t>или </a:t>
              </a:r>
              <a:r>
                <a:rPr lang="ru-RU" sz="2000" b="1" dirty="0">
                  <a:solidFill>
                    <a:srgbClr val="02489D"/>
                  </a:solidFill>
                </a:rPr>
                <a:t>одурманивающих </a:t>
              </a:r>
              <a:r>
                <a:rPr lang="ru-RU" sz="2000" b="1" dirty="0" smtClean="0">
                  <a:solidFill>
                    <a:srgbClr val="02489D"/>
                  </a:solidFill>
                </a:rPr>
                <a:t>веществ</a:t>
              </a:r>
            </a:p>
            <a:p>
              <a:endParaRPr lang="ru-RU" sz="2000" b="1" dirty="0">
                <a:solidFill>
                  <a:srgbClr val="02489D"/>
                </a:solidFill>
              </a:endParaRPr>
            </a:p>
            <a:p>
              <a:r>
                <a:rPr lang="ru-RU" sz="2000" b="1" dirty="0">
                  <a:solidFill>
                    <a:srgbClr val="02489D"/>
                  </a:solidFill>
                </a:rPr>
                <a:t>Мелкое хищение чужого </a:t>
              </a:r>
              <a:r>
                <a:rPr lang="ru-RU" sz="2000" b="1" dirty="0" smtClean="0">
                  <a:solidFill>
                    <a:srgbClr val="02489D"/>
                  </a:solidFill>
                </a:rPr>
                <a:t>имущества путем </a:t>
              </a:r>
              <a:r>
                <a:rPr lang="ru-RU" sz="2000" b="1" dirty="0">
                  <a:solidFill>
                    <a:srgbClr val="02489D"/>
                  </a:solidFill>
                </a:rPr>
                <a:t>кражи, мошенничества, присвоения или растраты при отсутствии признаков преступлений, предусмотренных </a:t>
              </a:r>
              <a:r>
                <a:rPr lang="ru-RU" sz="2000" b="1" dirty="0" smtClean="0">
                  <a:solidFill>
                    <a:srgbClr val="02489D"/>
                  </a:solidFill>
                </a:rPr>
                <a:t>Уголовным кодексом </a:t>
              </a:r>
              <a:r>
                <a:rPr lang="ru-RU" sz="2000" b="1" dirty="0">
                  <a:solidFill>
                    <a:srgbClr val="02489D"/>
                  </a:solidFill>
                </a:rPr>
                <a:t>Российской </a:t>
              </a:r>
              <a:r>
                <a:rPr lang="ru-RU" sz="2000" b="1" dirty="0" smtClean="0">
                  <a:solidFill>
                    <a:srgbClr val="02489D"/>
                  </a:solidFill>
                </a:rPr>
                <a:t>Федерации</a:t>
              </a:r>
            </a:p>
            <a:p>
              <a:endParaRPr lang="ru-RU" altLang="ru-RU" sz="2000" b="1" dirty="0">
                <a:solidFill>
                  <a:srgbClr val="02489D"/>
                </a:solidFill>
              </a:endParaRPr>
            </a:p>
            <a:p>
              <a:r>
                <a:rPr lang="ru-RU" sz="2000" b="1" dirty="0">
                  <a:solidFill>
                    <a:srgbClr val="02489D"/>
                  </a:solidFill>
                </a:rPr>
                <a:t>Неисполнение </a:t>
              </a:r>
              <a:r>
                <a:rPr lang="ru-RU" sz="2000" b="1" dirty="0" smtClean="0">
                  <a:solidFill>
                    <a:srgbClr val="02489D"/>
                  </a:solidFill>
                </a:rPr>
                <a:t>обязанностей </a:t>
              </a:r>
              <a:r>
                <a:rPr lang="ru-RU" sz="2000" b="1" dirty="0">
                  <a:solidFill>
                    <a:srgbClr val="02489D"/>
                  </a:solidFill>
                </a:rPr>
                <a:t>по воинскому </a:t>
              </a:r>
              <a:r>
                <a:rPr lang="ru-RU" sz="2000" b="1" dirty="0" smtClean="0">
                  <a:solidFill>
                    <a:srgbClr val="02489D"/>
                  </a:solidFill>
                </a:rPr>
                <a:t>учету,</a:t>
              </a:r>
              <a:endParaRPr lang="ru-RU" sz="2000" b="1" dirty="0">
                <a:solidFill>
                  <a:srgbClr val="02489D"/>
                </a:solidFill>
              </a:endParaRPr>
            </a:p>
            <a:p>
              <a:r>
                <a:rPr lang="ru-RU" sz="2000" b="1" dirty="0">
                  <a:solidFill>
                    <a:srgbClr val="02489D"/>
                  </a:solidFill>
                </a:rPr>
                <a:t>т</a:t>
              </a:r>
              <a:r>
                <a:rPr lang="ru-RU" sz="2000" b="1" dirty="0" smtClean="0">
                  <a:solidFill>
                    <a:srgbClr val="02489D"/>
                  </a:solidFill>
                </a:rPr>
                <a:t>.е. неявка по </a:t>
              </a:r>
              <a:r>
                <a:rPr lang="ru-RU" sz="2000" b="1" dirty="0">
                  <a:solidFill>
                    <a:srgbClr val="02489D"/>
                  </a:solidFill>
                </a:rPr>
                <a:t>вызову (повестке) военного комиссариата или иного органа, осуществляющего воинский учет, в установленные время и место без уважительной </a:t>
              </a:r>
              <a:r>
                <a:rPr lang="ru-RU" sz="2000" b="1" dirty="0" smtClean="0">
                  <a:solidFill>
                    <a:srgbClr val="02489D"/>
                  </a:solidFill>
                </a:rPr>
                <a:t>причины </a:t>
              </a:r>
              <a:endParaRPr lang="ru-RU" altLang="ru-RU" sz="2000" b="1" dirty="0">
                <a:solidFill>
                  <a:srgbClr val="02489D"/>
                </a:solidFill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098" y="1380"/>
              <a:ext cx="387" cy="1647"/>
              <a:chOff x="1244" y="1332"/>
              <a:chExt cx="387" cy="1647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244" y="1332"/>
                <a:ext cx="251" cy="174"/>
                <a:chOff x="1245" y="-118"/>
                <a:chExt cx="251" cy="174"/>
              </a:xfrm>
            </p:grpSpPr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245" y="-101"/>
                  <a:ext cx="223" cy="14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22" y="-11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244" y="1525"/>
                <a:ext cx="85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667" y="0"/>
            <a:ext cx="1347333" cy="13595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433" y="3683261"/>
            <a:ext cx="487109" cy="4721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4433" y="5252382"/>
            <a:ext cx="487722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1"/>
            <a:ext cx="6082167" cy="133773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Ответственность родителей</a:t>
            </a:r>
            <a:endParaRPr lang="ru-RU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2082968" y="1446366"/>
            <a:ext cx="6387363" cy="5351002"/>
            <a:chOff x="1052" y="1251"/>
            <a:chExt cx="2930" cy="1776"/>
          </a:xfrm>
        </p:grpSpPr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052" y="1251"/>
              <a:ext cx="2930" cy="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altLang="ru-RU" sz="2000" b="1" dirty="0" smtClean="0">
                  <a:solidFill>
                    <a:srgbClr val="002060"/>
                  </a:solidFill>
                </a:rPr>
                <a:t>За совершение подростками в возрасте до 16 лет административных правонарушений (нарушение правил дорожного поведения, появление в общественных местах в состоянии алкогольного опьянения, а также распитие спиртных напитков и совершение иных правонарушений) к родителям, законным представителям могут быть применены следующие меры воздействия:</a:t>
              </a:r>
            </a:p>
            <a:p>
              <a:r>
                <a:rPr lang="ru-RU" altLang="ru-RU" sz="2000" b="1" dirty="0" smtClean="0">
                  <a:solidFill>
                    <a:srgbClr val="002060"/>
                  </a:solidFill>
                </a:rPr>
                <a:t>	Общественное порицание</a:t>
              </a:r>
            </a:p>
            <a:p>
              <a:endParaRPr lang="ru-RU" altLang="ru-RU" sz="2000" b="1" dirty="0" smtClean="0">
                <a:solidFill>
                  <a:srgbClr val="002060"/>
                </a:solidFill>
              </a:endParaRPr>
            </a:p>
            <a:p>
              <a:r>
                <a:rPr lang="ru-RU" altLang="ru-RU" sz="2000" b="1" dirty="0">
                  <a:solidFill>
                    <a:srgbClr val="002060"/>
                  </a:solidFill>
                </a:rPr>
                <a:t>	</a:t>
              </a:r>
              <a:r>
                <a:rPr lang="ru-RU" altLang="ru-RU" sz="2000" b="1" dirty="0" smtClean="0">
                  <a:solidFill>
                    <a:srgbClr val="002060"/>
                  </a:solidFill>
                </a:rPr>
                <a:t>Предупреждение</a:t>
              </a:r>
            </a:p>
            <a:p>
              <a:endParaRPr lang="ru-RU" altLang="ru-RU" sz="2000" b="1" dirty="0" smtClean="0">
                <a:solidFill>
                  <a:srgbClr val="002060"/>
                </a:solidFill>
              </a:endParaRPr>
            </a:p>
            <a:p>
              <a:r>
                <a:rPr lang="ru-RU" altLang="ru-RU" sz="2000" b="1" dirty="0">
                  <a:solidFill>
                    <a:srgbClr val="002060"/>
                  </a:solidFill>
                </a:rPr>
                <a:t>	</a:t>
              </a:r>
              <a:r>
                <a:rPr lang="ru-RU" altLang="ru-RU" sz="2000" b="1" dirty="0" smtClean="0">
                  <a:solidFill>
                    <a:srgbClr val="002060"/>
                  </a:solidFill>
                </a:rPr>
                <a:t>Возложение обязанности возместить причиненный несовершеннолетним ущерб</a:t>
              </a:r>
            </a:p>
            <a:p>
              <a:endParaRPr lang="ru-RU" altLang="ru-RU" sz="2000" b="1" dirty="0" smtClean="0">
                <a:solidFill>
                  <a:srgbClr val="002060"/>
                </a:solidFill>
              </a:endParaRPr>
            </a:p>
            <a:p>
              <a:r>
                <a:rPr lang="ru-RU" altLang="ru-RU" sz="2000" b="1" dirty="0">
                  <a:solidFill>
                    <a:srgbClr val="002060"/>
                  </a:solidFill>
                </a:rPr>
                <a:t>	</a:t>
              </a:r>
              <a:r>
                <a:rPr lang="ru-RU" altLang="ru-RU" sz="2000" b="1" dirty="0" smtClean="0">
                  <a:solidFill>
                    <a:srgbClr val="002060"/>
                  </a:solidFill>
                </a:rPr>
                <a:t>Наложение штрафа</a:t>
              </a:r>
              <a:endParaRPr lang="ru-RU" altLang="ru-RU" sz="20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098" y="1380"/>
              <a:ext cx="387" cy="1647"/>
              <a:chOff x="1244" y="1332"/>
              <a:chExt cx="387" cy="1647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321" y="1332"/>
                <a:ext cx="192" cy="824"/>
                <a:chOff x="1322" y="-118"/>
                <a:chExt cx="192" cy="824"/>
              </a:xfrm>
            </p:grpSpPr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322" y="585"/>
                  <a:ext cx="192" cy="121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22" y="-11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244" y="1525"/>
                <a:ext cx="85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667" y="0"/>
            <a:ext cx="1347333" cy="13595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103" y="4500275"/>
            <a:ext cx="414564" cy="3657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103" y="5115810"/>
            <a:ext cx="414564" cy="3657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106" y="6005525"/>
            <a:ext cx="414564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6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1"/>
            <a:ext cx="6082167" cy="146180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Гражданско-правовая ответственность несовершеннолетних</a:t>
            </a:r>
            <a:endParaRPr lang="ru-RU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1844254" y="1597386"/>
            <a:ext cx="6507263" cy="5125030"/>
            <a:chOff x="997" y="1326"/>
            <a:chExt cx="2985" cy="1701"/>
          </a:xfrm>
        </p:grpSpPr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997" y="1326"/>
              <a:ext cx="2985" cy="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altLang="ru-RU" sz="2000" b="1" dirty="0">
                  <a:solidFill>
                    <a:srgbClr val="002060"/>
                  </a:solidFill>
                </a:rPr>
                <a:t>Она наступает за причинение имущественного вреда кому-либо или  причинение вреда здоровью, чести и достоинству и т. д.</a:t>
              </a:r>
            </a:p>
            <a:p>
              <a:r>
                <a:rPr lang="ru-RU" altLang="ru-RU" sz="2000" b="1" dirty="0">
                  <a:solidFill>
                    <a:srgbClr val="002060"/>
                  </a:solidFill>
                </a:rPr>
                <a:t>    ГПО- это как правило, денежное возмещение вреда пострадавшему лицу. </a:t>
              </a:r>
            </a:p>
            <a:p>
              <a:r>
                <a:rPr lang="ru-RU" altLang="ru-RU" sz="2000" b="1" dirty="0">
                  <a:solidFill>
                    <a:srgbClr val="002060"/>
                  </a:solidFill>
                </a:rPr>
                <a:t>     </a:t>
              </a:r>
            </a:p>
            <a:p>
              <a:r>
                <a:rPr lang="ru-RU" altLang="ru-RU" sz="2000" dirty="0" smtClean="0">
                  <a:solidFill>
                    <a:srgbClr val="002060"/>
                  </a:solidFill>
                </a:rPr>
                <a:t>		Компенсировать </a:t>
              </a:r>
              <a:r>
                <a:rPr lang="ru-RU" altLang="ru-RU" sz="2000" dirty="0">
                  <a:solidFill>
                    <a:srgbClr val="002060"/>
                  </a:solidFill>
                </a:rPr>
                <a:t>вред нужно будет </a:t>
              </a:r>
              <a:r>
                <a:rPr lang="ru-RU" altLang="ru-RU" sz="2000" dirty="0" smtClean="0">
                  <a:solidFill>
                    <a:srgbClr val="002060"/>
                  </a:solidFill>
                </a:rPr>
                <a:t>в</a:t>
              </a:r>
            </a:p>
            <a:p>
              <a:r>
                <a:rPr lang="ru-RU" altLang="ru-RU" sz="2000" dirty="0">
                  <a:solidFill>
                    <a:srgbClr val="002060"/>
                  </a:solidFill>
                </a:rPr>
                <a:t>	</a:t>
              </a:r>
              <a:r>
                <a:rPr lang="ru-RU" altLang="ru-RU" sz="2000" dirty="0" smtClean="0">
                  <a:solidFill>
                    <a:srgbClr val="002060"/>
                  </a:solidFill>
                </a:rPr>
                <a:t>	виде </a:t>
              </a:r>
              <a:r>
                <a:rPr lang="ru-RU" altLang="ru-RU" sz="2000" dirty="0">
                  <a:solidFill>
                    <a:srgbClr val="002060"/>
                  </a:solidFill>
                </a:rPr>
                <a:t>определённой денежной суммы.</a:t>
              </a:r>
            </a:p>
            <a:p>
              <a:r>
                <a:rPr lang="ru-RU" altLang="ru-RU" sz="2000" dirty="0">
                  <a:solidFill>
                    <a:srgbClr val="002060"/>
                  </a:solidFill>
                </a:rPr>
                <a:t>           </a:t>
              </a:r>
              <a:r>
                <a:rPr lang="ru-RU" altLang="ru-RU" sz="2000" dirty="0" smtClean="0">
                  <a:solidFill>
                    <a:srgbClr val="002060"/>
                  </a:solidFill>
                </a:rPr>
                <a:t>		Если </a:t>
              </a:r>
              <a:r>
                <a:rPr lang="ru-RU" altLang="ru-RU" sz="2000" dirty="0">
                  <a:solidFill>
                    <a:srgbClr val="002060"/>
                  </a:solidFill>
                </a:rPr>
                <a:t>нарушителю нет 14 лет – </a:t>
              </a:r>
              <a:endParaRPr lang="ru-RU" altLang="ru-RU" sz="2000" dirty="0" smtClean="0">
                <a:solidFill>
                  <a:srgbClr val="002060"/>
                </a:solidFill>
              </a:endParaRPr>
            </a:p>
            <a:p>
              <a:r>
                <a:rPr lang="ru-RU" altLang="ru-RU" sz="2000" dirty="0">
                  <a:solidFill>
                    <a:srgbClr val="002060"/>
                  </a:solidFill>
                </a:rPr>
                <a:t>	</a:t>
              </a:r>
              <a:r>
                <a:rPr lang="ru-RU" altLang="ru-RU" sz="2000" dirty="0" smtClean="0">
                  <a:solidFill>
                    <a:srgbClr val="002060"/>
                  </a:solidFill>
                </a:rPr>
                <a:t>	гражданскую </a:t>
              </a:r>
              <a:r>
                <a:rPr lang="ru-RU" altLang="ru-RU" sz="2000" dirty="0">
                  <a:solidFill>
                    <a:srgbClr val="002060"/>
                  </a:solidFill>
                </a:rPr>
                <a:t>ответственность за </a:t>
              </a:r>
              <a:endParaRPr lang="ru-RU" altLang="ru-RU" sz="2000" dirty="0" smtClean="0">
                <a:solidFill>
                  <a:srgbClr val="002060"/>
                </a:solidFill>
              </a:endParaRPr>
            </a:p>
            <a:p>
              <a:r>
                <a:rPr lang="ru-RU" altLang="ru-RU" sz="2000" dirty="0">
                  <a:solidFill>
                    <a:srgbClr val="002060"/>
                  </a:solidFill>
                </a:rPr>
                <a:t>	</a:t>
              </a:r>
              <a:r>
                <a:rPr lang="ru-RU" altLang="ru-RU" sz="2000" dirty="0" smtClean="0">
                  <a:solidFill>
                    <a:srgbClr val="002060"/>
                  </a:solidFill>
                </a:rPr>
                <a:t>	причинённый  </a:t>
              </a:r>
              <a:r>
                <a:rPr lang="ru-RU" altLang="ru-RU" sz="2000" dirty="0">
                  <a:solidFill>
                    <a:srgbClr val="002060"/>
                  </a:solidFill>
                </a:rPr>
                <a:t>вред будут нести  </a:t>
              </a:r>
              <a:endParaRPr lang="ru-RU" altLang="ru-RU" sz="2000" dirty="0" smtClean="0">
                <a:solidFill>
                  <a:srgbClr val="002060"/>
                </a:solidFill>
              </a:endParaRPr>
            </a:p>
            <a:p>
              <a:r>
                <a:rPr lang="ru-RU" altLang="ru-RU" sz="2000" dirty="0">
                  <a:solidFill>
                    <a:srgbClr val="002060"/>
                  </a:solidFill>
                </a:rPr>
                <a:t>	</a:t>
              </a:r>
              <a:r>
                <a:rPr lang="ru-RU" altLang="ru-RU" sz="2000" dirty="0" smtClean="0">
                  <a:solidFill>
                    <a:srgbClr val="002060"/>
                  </a:solidFill>
                </a:rPr>
                <a:t>	родители </a:t>
              </a:r>
              <a:r>
                <a:rPr lang="ru-RU" altLang="ru-RU" sz="2000" dirty="0">
                  <a:solidFill>
                    <a:srgbClr val="002060"/>
                  </a:solidFill>
                </a:rPr>
                <a:t>или опекуны.</a:t>
              </a:r>
            </a:p>
            <a:p>
              <a:r>
                <a:rPr lang="ru-RU" altLang="ru-RU" sz="2000" dirty="0">
                  <a:solidFill>
                    <a:srgbClr val="002060"/>
                  </a:solidFill>
                </a:rPr>
                <a:t>            Если нарушителю от 14 до 18 лет – он сам должен </a:t>
              </a:r>
              <a:r>
                <a:rPr lang="ru-RU" altLang="ru-RU" sz="2000" dirty="0" smtClean="0">
                  <a:solidFill>
                    <a:srgbClr val="002060"/>
                  </a:solidFill>
                </a:rPr>
                <a:t>будет </a:t>
              </a:r>
              <a:r>
                <a:rPr lang="ru-RU" altLang="ru-RU" sz="2000" dirty="0">
                  <a:solidFill>
                    <a:srgbClr val="002060"/>
                  </a:solidFill>
                </a:rPr>
                <a:t>возместить ущерб своим имуществом или заработком, а если у </a:t>
              </a:r>
              <a:r>
                <a:rPr lang="ru-RU" altLang="ru-RU" sz="2000" dirty="0" smtClean="0">
                  <a:solidFill>
                    <a:srgbClr val="002060"/>
                  </a:solidFill>
                </a:rPr>
                <a:t>подростка </a:t>
              </a:r>
              <a:r>
                <a:rPr lang="ru-RU" altLang="ru-RU" sz="2000" dirty="0">
                  <a:solidFill>
                    <a:srgbClr val="002060"/>
                  </a:solidFill>
                </a:rPr>
                <a:t>его нет или его недостаточно – возмещать опять же будут </a:t>
              </a:r>
              <a:r>
                <a:rPr lang="ru-RU" altLang="ru-RU" sz="2000" dirty="0" smtClean="0">
                  <a:solidFill>
                    <a:srgbClr val="002060"/>
                  </a:solidFill>
                </a:rPr>
                <a:t>родители</a:t>
              </a:r>
              <a:r>
                <a:rPr lang="ru-RU" altLang="ru-RU" sz="2000" dirty="0">
                  <a:solidFill>
                    <a:srgbClr val="002060"/>
                  </a:solidFill>
                </a:rPr>
                <a:t>.</a:t>
              </a: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098" y="1380"/>
              <a:ext cx="387" cy="1647"/>
              <a:chOff x="1244" y="1332"/>
              <a:chExt cx="387" cy="1647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pic>
            <p:nvPicPr>
              <p:cNvPr id="45" name="Picture 83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1" y="1332"/>
                <a:ext cx="174" cy="1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244" y="1525"/>
                <a:ext cx="85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667" y="0"/>
            <a:ext cx="1347333" cy="13595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95" y="3297836"/>
            <a:ext cx="1966015" cy="196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1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1"/>
            <a:ext cx="6082167" cy="133773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Уголовная ответственность несовершеннолетних</a:t>
            </a:r>
            <a:endParaRPr lang="ru-RU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1927094" y="1525076"/>
            <a:ext cx="6954160" cy="5293756"/>
            <a:chOff x="1035" y="1302"/>
            <a:chExt cx="3190" cy="1757"/>
          </a:xfrm>
        </p:grpSpPr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035" y="1302"/>
              <a:ext cx="3190" cy="1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altLang="ru-RU" sz="2400" b="1" dirty="0">
                  <a:solidFill>
                    <a:srgbClr val="02489D"/>
                  </a:solidFill>
                </a:rPr>
                <a:t>Уголовная ответственность </a:t>
              </a:r>
              <a:r>
                <a:rPr lang="ru-RU" altLang="ru-RU" sz="2400" dirty="0">
                  <a:solidFill>
                    <a:srgbClr val="02489D"/>
                  </a:solidFill>
                </a:rPr>
                <a:t>- это самый строгий вид ответственности. Она наступает за совершение преступлений, то есть, наиболее опасных правонарушений.</a:t>
              </a:r>
            </a:p>
            <a:p>
              <a:r>
                <a:rPr lang="ru-RU" altLang="ru-RU" sz="2200" dirty="0" smtClean="0">
                  <a:solidFill>
                    <a:srgbClr val="02489D"/>
                  </a:solidFill>
                </a:rPr>
                <a:t>Уголовную </a:t>
              </a:r>
              <a:r>
                <a:rPr lang="ru-RU" altLang="ru-RU" sz="2200" dirty="0">
                  <a:solidFill>
                    <a:srgbClr val="02489D"/>
                  </a:solidFill>
                </a:rPr>
                <a:t>ответственность несовершеннолетние несут с 16 лет (в некоторых случаях с </a:t>
              </a:r>
              <a:r>
                <a:rPr lang="ru-RU" altLang="ru-RU" sz="2200" dirty="0" smtClean="0">
                  <a:solidFill>
                    <a:srgbClr val="02489D"/>
                  </a:solidFill>
                </a:rPr>
                <a:t>14: похищение человека, убийство, умышленное </a:t>
              </a:r>
              <a:r>
                <a:rPr lang="ru-RU" altLang="ru-RU" sz="2200" dirty="0">
                  <a:solidFill>
                    <a:srgbClr val="02489D"/>
                  </a:solidFill>
                </a:rPr>
                <a:t>причинение тяжкого или средней тяжести вреда </a:t>
              </a:r>
              <a:endParaRPr lang="ru-RU" altLang="ru-RU" sz="2200" dirty="0" smtClean="0">
                <a:solidFill>
                  <a:srgbClr val="02489D"/>
                </a:solidFill>
              </a:endParaRPr>
            </a:p>
            <a:p>
              <a:r>
                <a:rPr lang="ru-RU" altLang="ru-RU" sz="2200" dirty="0" smtClean="0">
                  <a:solidFill>
                    <a:srgbClr val="02489D"/>
                  </a:solidFill>
                </a:rPr>
                <a:t>здоровью (</a:t>
              </a:r>
              <a:r>
                <a:rPr lang="ru-RU" altLang="ru-RU" sz="2200" dirty="0">
                  <a:solidFill>
                    <a:srgbClr val="02489D"/>
                  </a:solidFill>
                </a:rPr>
                <a:t>в том числе, </a:t>
              </a:r>
              <a:endParaRPr lang="ru-RU" altLang="ru-RU" sz="2200" dirty="0" smtClean="0">
                <a:solidFill>
                  <a:srgbClr val="02489D"/>
                </a:solidFill>
              </a:endParaRPr>
            </a:p>
            <a:p>
              <a:r>
                <a:rPr lang="ru-RU" altLang="ru-RU" sz="2200" dirty="0" smtClean="0">
                  <a:solidFill>
                    <a:srgbClr val="02489D"/>
                  </a:solidFill>
                </a:rPr>
                <a:t>например</a:t>
              </a:r>
              <a:r>
                <a:rPr lang="ru-RU" altLang="ru-RU" sz="2200" dirty="0">
                  <a:solidFill>
                    <a:srgbClr val="02489D"/>
                  </a:solidFill>
                </a:rPr>
                <a:t>, </a:t>
              </a:r>
              <a:r>
                <a:rPr lang="ru-RU" altLang="ru-RU" sz="2200" dirty="0" smtClean="0">
                  <a:solidFill>
                    <a:srgbClr val="02489D"/>
                  </a:solidFill>
                </a:rPr>
                <a:t>в </a:t>
              </a:r>
              <a:r>
                <a:rPr lang="ru-RU" altLang="ru-RU" sz="2200" dirty="0">
                  <a:solidFill>
                    <a:srgbClr val="02489D"/>
                  </a:solidFill>
                </a:rPr>
                <a:t>драке), кражу, </a:t>
              </a:r>
              <a:endParaRPr lang="ru-RU" altLang="ru-RU" sz="2200" dirty="0" smtClean="0">
                <a:solidFill>
                  <a:srgbClr val="02489D"/>
                </a:solidFill>
              </a:endParaRPr>
            </a:p>
            <a:p>
              <a:r>
                <a:rPr lang="ru-RU" altLang="ru-RU" sz="2200" dirty="0" smtClean="0">
                  <a:solidFill>
                    <a:srgbClr val="02489D"/>
                  </a:solidFill>
                </a:rPr>
                <a:t>грабёж</a:t>
              </a:r>
              <a:r>
                <a:rPr lang="ru-RU" altLang="ru-RU" sz="2200" dirty="0">
                  <a:solidFill>
                    <a:srgbClr val="02489D"/>
                  </a:solidFill>
                </a:rPr>
                <a:t>, </a:t>
              </a:r>
              <a:r>
                <a:rPr lang="ru-RU" altLang="ru-RU" sz="2200" dirty="0" smtClean="0">
                  <a:solidFill>
                    <a:srgbClr val="02489D"/>
                  </a:solidFill>
                </a:rPr>
                <a:t>вымогательство</a:t>
              </a:r>
              <a:r>
                <a:rPr lang="ru-RU" altLang="ru-RU" sz="2200" dirty="0">
                  <a:solidFill>
                    <a:srgbClr val="02489D"/>
                  </a:solidFill>
                </a:rPr>
                <a:t>, </a:t>
              </a:r>
              <a:endParaRPr lang="ru-RU" altLang="ru-RU" sz="2200" dirty="0" smtClean="0">
                <a:solidFill>
                  <a:srgbClr val="02489D"/>
                </a:solidFill>
              </a:endParaRPr>
            </a:p>
            <a:p>
              <a:r>
                <a:rPr lang="ru-RU" altLang="ru-RU" sz="2200" dirty="0" smtClean="0">
                  <a:solidFill>
                    <a:srgbClr val="02489D"/>
                  </a:solidFill>
                </a:rPr>
                <a:t>заведомо ложное </a:t>
              </a:r>
            </a:p>
            <a:p>
              <a:r>
                <a:rPr lang="ru-RU" altLang="ru-RU" sz="2200" dirty="0" smtClean="0">
                  <a:solidFill>
                    <a:srgbClr val="02489D"/>
                  </a:solidFill>
                </a:rPr>
                <a:t>сообщение </a:t>
              </a:r>
              <a:r>
                <a:rPr lang="ru-RU" altLang="ru-RU" sz="2200" dirty="0">
                  <a:solidFill>
                    <a:srgbClr val="02489D"/>
                  </a:solidFill>
                </a:rPr>
                <a:t>об акте </a:t>
              </a:r>
              <a:endParaRPr lang="ru-RU" altLang="ru-RU" sz="2200" dirty="0" smtClean="0">
                <a:solidFill>
                  <a:srgbClr val="02489D"/>
                </a:solidFill>
              </a:endParaRPr>
            </a:p>
            <a:p>
              <a:r>
                <a:rPr lang="ru-RU" altLang="ru-RU" sz="2200" dirty="0" smtClean="0">
                  <a:solidFill>
                    <a:srgbClr val="02489D"/>
                  </a:solidFill>
                </a:rPr>
                <a:t>терроризма</a:t>
              </a:r>
              <a:r>
                <a:rPr lang="ru-RU" altLang="ru-RU" sz="2200" dirty="0">
                  <a:solidFill>
                    <a:srgbClr val="02489D"/>
                  </a:solidFill>
                </a:rPr>
                <a:t>, угон </a:t>
              </a:r>
              <a:endParaRPr lang="ru-RU" altLang="ru-RU" sz="2200" dirty="0" smtClean="0">
                <a:solidFill>
                  <a:srgbClr val="02489D"/>
                </a:solidFill>
              </a:endParaRPr>
            </a:p>
            <a:p>
              <a:r>
                <a:rPr lang="ru-RU" altLang="ru-RU" sz="2200" dirty="0" smtClean="0">
                  <a:solidFill>
                    <a:srgbClr val="02489D"/>
                  </a:solidFill>
                </a:rPr>
                <a:t>транспортного </a:t>
              </a:r>
              <a:r>
                <a:rPr lang="ru-RU" altLang="ru-RU" sz="2200" dirty="0">
                  <a:solidFill>
                    <a:srgbClr val="02489D"/>
                  </a:solidFill>
                </a:rPr>
                <a:t>средства и др</a:t>
              </a:r>
              <a:r>
                <a:rPr lang="ru-RU" altLang="ru-RU" sz="2200" dirty="0" smtClean="0">
                  <a:solidFill>
                    <a:srgbClr val="02489D"/>
                  </a:solidFill>
                </a:rPr>
                <a:t>.) </a:t>
              </a:r>
              <a:endParaRPr lang="ru-RU" altLang="ru-RU" sz="2200" dirty="0">
                <a:solidFill>
                  <a:srgbClr val="02489D"/>
                </a:solidFill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098" y="1573"/>
              <a:ext cx="387" cy="1454"/>
              <a:chOff x="1244" y="1525"/>
              <a:chExt cx="387" cy="1454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244" y="1525"/>
                <a:ext cx="85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667" y="0"/>
            <a:ext cx="1347333" cy="13595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145" y="4003229"/>
            <a:ext cx="3231647" cy="245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9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0"/>
            <a:ext cx="6082167" cy="1525075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наказаний, назначаемых несовершеннолетним (ст. 88 УК РФ)</a:t>
            </a:r>
            <a:endParaRPr lang="ru-RU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1927094" y="1525076"/>
            <a:ext cx="6954160" cy="5197342"/>
            <a:chOff x="1035" y="1302"/>
            <a:chExt cx="3190" cy="1725"/>
          </a:xfrm>
        </p:grpSpPr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035" y="1302"/>
              <a:ext cx="3190" cy="1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2489D"/>
                  </a:solidFill>
                </a:rPr>
                <a:t>Видами </a:t>
              </a:r>
              <a:r>
                <a:rPr lang="ru-RU" sz="2400" b="1" dirty="0">
                  <a:solidFill>
                    <a:srgbClr val="02489D"/>
                  </a:solidFill>
                </a:rPr>
                <a:t>наказаний, назначаемых несовершеннолетним, являются:</a:t>
              </a:r>
            </a:p>
            <a:p>
              <a:r>
                <a:rPr lang="ru-RU" sz="2400" dirty="0" smtClean="0">
                  <a:solidFill>
                    <a:srgbClr val="02489D"/>
                  </a:solidFill>
                </a:rPr>
                <a:t>	штраф</a:t>
              </a:r>
              <a:r>
                <a:rPr lang="ru-RU" sz="2400" dirty="0">
                  <a:solidFill>
                    <a:srgbClr val="02489D"/>
                  </a:solidFill>
                </a:rPr>
                <a:t>;</a:t>
              </a:r>
            </a:p>
            <a:p>
              <a:endParaRPr lang="ru-RU" sz="2400" dirty="0" smtClean="0">
                <a:solidFill>
                  <a:srgbClr val="02489D"/>
                </a:solidFill>
              </a:endParaRPr>
            </a:p>
            <a:p>
              <a:r>
                <a:rPr lang="ru-RU" sz="2400" dirty="0">
                  <a:solidFill>
                    <a:srgbClr val="02489D"/>
                  </a:solidFill>
                </a:rPr>
                <a:t>	</a:t>
              </a:r>
              <a:r>
                <a:rPr lang="ru-RU" sz="2400" dirty="0" smtClean="0">
                  <a:solidFill>
                    <a:srgbClr val="02489D"/>
                  </a:solidFill>
                </a:rPr>
                <a:t>лишение </a:t>
              </a:r>
              <a:r>
                <a:rPr lang="ru-RU" sz="2400" dirty="0">
                  <a:solidFill>
                    <a:srgbClr val="02489D"/>
                  </a:solidFill>
                </a:rPr>
                <a:t>права заниматься определенной деятельностью;</a:t>
              </a:r>
            </a:p>
            <a:p>
              <a:r>
                <a:rPr lang="ru-RU" sz="2400" dirty="0" smtClean="0">
                  <a:solidFill>
                    <a:srgbClr val="02489D"/>
                  </a:solidFill>
                </a:rPr>
                <a:t>	обязательные </a:t>
              </a:r>
              <a:r>
                <a:rPr lang="ru-RU" sz="2400" dirty="0">
                  <a:solidFill>
                    <a:srgbClr val="02489D"/>
                  </a:solidFill>
                </a:rPr>
                <a:t>работы;</a:t>
              </a:r>
            </a:p>
            <a:p>
              <a:endParaRPr lang="ru-RU" sz="2400" dirty="0" smtClean="0">
                <a:solidFill>
                  <a:srgbClr val="02489D"/>
                </a:solidFill>
              </a:endParaRPr>
            </a:p>
            <a:p>
              <a:r>
                <a:rPr lang="ru-RU" sz="2400" dirty="0">
                  <a:solidFill>
                    <a:srgbClr val="02489D"/>
                  </a:solidFill>
                </a:rPr>
                <a:t>	</a:t>
              </a:r>
              <a:r>
                <a:rPr lang="ru-RU" sz="2400" dirty="0" smtClean="0">
                  <a:solidFill>
                    <a:srgbClr val="02489D"/>
                  </a:solidFill>
                </a:rPr>
                <a:t>исправительные </a:t>
              </a:r>
              <a:r>
                <a:rPr lang="ru-RU" sz="2400" dirty="0">
                  <a:solidFill>
                    <a:srgbClr val="02489D"/>
                  </a:solidFill>
                </a:rPr>
                <a:t>работы;</a:t>
              </a:r>
            </a:p>
            <a:p>
              <a:endParaRPr lang="ru-RU" sz="2400" dirty="0" smtClean="0">
                <a:solidFill>
                  <a:srgbClr val="02489D"/>
                </a:solidFill>
              </a:endParaRPr>
            </a:p>
            <a:p>
              <a:r>
                <a:rPr lang="ru-RU" sz="2400" dirty="0">
                  <a:solidFill>
                    <a:srgbClr val="02489D"/>
                  </a:solidFill>
                </a:rPr>
                <a:t>	</a:t>
              </a:r>
              <a:r>
                <a:rPr lang="ru-RU" sz="2400" dirty="0" smtClean="0">
                  <a:solidFill>
                    <a:srgbClr val="02489D"/>
                  </a:solidFill>
                </a:rPr>
                <a:t>ограничение </a:t>
              </a:r>
              <a:r>
                <a:rPr lang="ru-RU" sz="2400" dirty="0">
                  <a:solidFill>
                    <a:srgbClr val="02489D"/>
                  </a:solidFill>
                </a:rPr>
                <a:t>свободы;</a:t>
              </a:r>
            </a:p>
            <a:p>
              <a:endParaRPr lang="ru-RU" sz="2400" dirty="0" smtClean="0">
                <a:solidFill>
                  <a:srgbClr val="02489D"/>
                </a:solidFill>
              </a:endParaRPr>
            </a:p>
            <a:p>
              <a:r>
                <a:rPr lang="ru-RU" sz="2400" dirty="0">
                  <a:solidFill>
                    <a:srgbClr val="02489D"/>
                  </a:solidFill>
                </a:rPr>
                <a:t>	</a:t>
              </a:r>
              <a:r>
                <a:rPr lang="ru-RU" sz="2400" dirty="0" smtClean="0">
                  <a:solidFill>
                    <a:srgbClr val="02489D"/>
                  </a:solidFill>
                </a:rPr>
                <a:t>лишение </a:t>
              </a:r>
              <a:r>
                <a:rPr lang="ru-RU" sz="2400" dirty="0">
                  <a:solidFill>
                    <a:srgbClr val="02489D"/>
                  </a:solidFill>
                </a:rPr>
                <a:t>свободы на определенный срок.</a:t>
              </a: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098" y="1573"/>
              <a:ext cx="387" cy="1454"/>
              <a:chOff x="1244" y="1525"/>
              <a:chExt cx="387" cy="1454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244" y="1525"/>
                <a:ext cx="85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667" y="0"/>
            <a:ext cx="1347333" cy="13595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789" y="2346387"/>
            <a:ext cx="414564" cy="3657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789" y="3063469"/>
            <a:ext cx="414564" cy="3657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789" y="3780551"/>
            <a:ext cx="414564" cy="3657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789" y="4492832"/>
            <a:ext cx="414564" cy="365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789" y="5259629"/>
            <a:ext cx="414564" cy="3657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892" y="6008630"/>
            <a:ext cx="414564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1"/>
            <a:ext cx="6082167" cy="133773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Иные меры, применяемые к несовершеннолетним</a:t>
            </a:r>
            <a:endParaRPr lang="ru-RU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1927094" y="1525076"/>
            <a:ext cx="6954160" cy="5197342"/>
            <a:chOff x="1035" y="1302"/>
            <a:chExt cx="3190" cy="1725"/>
          </a:xfrm>
        </p:grpSpPr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035" y="1302"/>
              <a:ext cx="3190" cy="1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altLang="ru-RU" sz="2400" dirty="0" smtClean="0">
                  <a:solidFill>
                    <a:srgbClr val="02489D"/>
                  </a:solidFill>
                </a:rPr>
                <a:t>	Если </a:t>
              </a:r>
              <a:r>
                <a:rPr lang="ru-RU" altLang="ru-RU" sz="2400" dirty="0">
                  <a:solidFill>
                    <a:srgbClr val="02489D"/>
                  </a:solidFill>
                </a:rPr>
                <a:t>несовершеннолетний в возрасте </a:t>
              </a:r>
              <a:r>
                <a:rPr lang="ru-RU" altLang="ru-RU" sz="2400" b="1" i="1" dirty="0">
                  <a:solidFill>
                    <a:srgbClr val="02489D"/>
                  </a:solidFill>
                </a:rPr>
                <a:t>11 лет</a:t>
              </a:r>
              <a:r>
                <a:rPr lang="ru-RU" altLang="ru-RU" sz="2400" dirty="0">
                  <a:solidFill>
                    <a:srgbClr val="02489D"/>
                  </a:solidFill>
                </a:rPr>
                <a:t> </a:t>
              </a:r>
              <a:r>
                <a:rPr lang="ru-RU" altLang="ru-RU" sz="2400" b="1" i="1" dirty="0">
                  <a:solidFill>
                    <a:srgbClr val="02489D"/>
                  </a:solidFill>
                </a:rPr>
                <a:t>и старше</a:t>
              </a:r>
              <a:r>
                <a:rPr lang="ru-RU" altLang="ru-RU" sz="2400" dirty="0">
                  <a:solidFill>
                    <a:srgbClr val="02489D"/>
                  </a:solidFill>
                </a:rPr>
                <a:t> совершил уголовно наказуемое деяние, но ещё не достиг возраста уголовной ответственности, он может быть помещён в </a:t>
              </a:r>
              <a:r>
                <a:rPr lang="ru-RU" altLang="ru-RU" sz="2400" b="1" i="1" dirty="0">
                  <a:solidFill>
                    <a:srgbClr val="02489D"/>
                  </a:solidFill>
                </a:rPr>
                <a:t>специальное учебно-воспитательное учреждение закрытого типа.</a:t>
              </a:r>
              <a:r>
                <a:rPr lang="ru-RU" altLang="ru-RU" sz="2400" b="1" dirty="0">
                  <a:solidFill>
                    <a:srgbClr val="02489D"/>
                  </a:solidFill>
                </a:rPr>
                <a:t> </a:t>
              </a:r>
              <a:r>
                <a:rPr lang="ru-RU" altLang="ru-RU" sz="2400" dirty="0">
                  <a:solidFill>
                    <a:srgbClr val="02489D"/>
                  </a:solidFill>
                </a:rPr>
                <a:t>Максимальный срок – </a:t>
              </a:r>
              <a:r>
                <a:rPr lang="ru-RU" altLang="ru-RU" sz="2400" b="1" i="1" dirty="0">
                  <a:solidFill>
                    <a:srgbClr val="02489D"/>
                  </a:solidFill>
                </a:rPr>
                <a:t>3 года</a:t>
              </a:r>
              <a:r>
                <a:rPr lang="ru-RU" altLang="ru-RU" sz="2400" dirty="0">
                  <a:solidFill>
                    <a:srgbClr val="02489D"/>
                  </a:solidFill>
                </a:rPr>
                <a:t>.</a:t>
              </a:r>
            </a:p>
            <a:p>
              <a:r>
                <a:rPr lang="ru-RU" altLang="ru-RU" sz="2400" dirty="0">
                  <a:solidFill>
                    <a:srgbClr val="02489D"/>
                  </a:solidFill>
                </a:rPr>
                <a:t>     </a:t>
              </a:r>
              <a:endParaRPr lang="ru-RU" altLang="ru-RU" sz="2400" dirty="0" smtClean="0">
                <a:solidFill>
                  <a:srgbClr val="02489D"/>
                </a:solidFill>
              </a:endParaRPr>
            </a:p>
            <a:p>
              <a:r>
                <a:rPr lang="ru-RU" altLang="ru-RU" sz="2400" dirty="0" smtClean="0">
                  <a:solidFill>
                    <a:srgbClr val="02489D"/>
                  </a:solidFill>
                </a:rPr>
                <a:t>Эта </a:t>
              </a:r>
              <a:r>
                <a:rPr lang="ru-RU" altLang="ru-RU" sz="2400" dirty="0">
                  <a:solidFill>
                    <a:srgbClr val="02489D"/>
                  </a:solidFill>
                </a:rPr>
                <a:t>мера юридически </a:t>
              </a:r>
              <a:endParaRPr lang="ru-RU" altLang="ru-RU" sz="2400" dirty="0" smtClean="0">
                <a:solidFill>
                  <a:srgbClr val="02489D"/>
                </a:solidFill>
              </a:endParaRPr>
            </a:p>
            <a:p>
              <a:r>
                <a:rPr lang="ru-RU" altLang="ru-RU" sz="2400" dirty="0" smtClean="0">
                  <a:solidFill>
                    <a:srgbClr val="02489D"/>
                  </a:solidFill>
                </a:rPr>
                <a:t>считается </a:t>
              </a:r>
              <a:r>
                <a:rPr lang="ru-RU" altLang="ru-RU" sz="2400" dirty="0">
                  <a:solidFill>
                    <a:srgbClr val="02489D"/>
                  </a:solidFill>
                </a:rPr>
                <a:t>не наказанием, </a:t>
              </a:r>
              <a:endParaRPr lang="ru-RU" altLang="ru-RU" sz="2400" dirty="0" smtClean="0">
                <a:solidFill>
                  <a:srgbClr val="02489D"/>
                </a:solidFill>
              </a:endParaRPr>
            </a:p>
            <a:p>
              <a:r>
                <a:rPr lang="ru-RU" altLang="ru-RU" sz="2400" dirty="0" smtClean="0">
                  <a:solidFill>
                    <a:srgbClr val="02489D"/>
                  </a:solidFill>
                </a:rPr>
                <a:t>а </a:t>
              </a:r>
              <a:r>
                <a:rPr lang="ru-RU" altLang="ru-RU" sz="2400" dirty="0">
                  <a:solidFill>
                    <a:srgbClr val="02489D"/>
                  </a:solidFill>
                </a:rPr>
                <a:t>особой формой </a:t>
              </a:r>
              <a:endParaRPr lang="ru-RU" altLang="ru-RU" sz="2400" dirty="0" smtClean="0">
                <a:solidFill>
                  <a:srgbClr val="02489D"/>
                </a:solidFill>
              </a:endParaRPr>
            </a:p>
            <a:p>
              <a:r>
                <a:rPr lang="ru-RU" altLang="ru-RU" sz="2400" dirty="0" smtClean="0">
                  <a:solidFill>
                    <a:srgbClr val="02489D"/>
                  </a:solidFill>
                </a:rPr>
                <a:t>воспитания </a:t>
              </a:r>
            </a:p>
            <a:p>
              <a:r>
                <a:rPr lang="ru-RU" altLang="ru-RU" sz="2400" dirty="0" smtClean="0">
                  <a:solidFill>
                    <a:srgbClr val="02489D"/>
                  </a:solidFill>
                </a:rPr>
                <a:t>несовершеннолетних</a:t>
              </a:r>
              <a:r>
                <a:rPr lang="ru-RU" altLang="ru-RU" sz="2400" dirty="0">
                  <a:solidFill>
                    <a:srgbClr val="02489D"/>
                  </a:solidFill>
                </a:rPr>
                <a:t>.</a:t>
              </a: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098" y="1573"/>
              <a:ext cx="387" cy="1454"/>
              <a:chOff x="1244" y="1525"/>
              <a:chExt cx="387" cy="1454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244" y="1525"/>
                <a:ext cx="85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667" y="0"/>
            <a:ext cx="1347333" cy="13595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404174" y="3964148"/>
            <a:ext cx="3620125" cy="241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1"/>
            <a:ext cx="6082167" cy="133773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Разберем несколько ситуаций</a:t>
            </a:r>
            <a:endParaRPr lang="ru-RU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1927094" y="1525076"/>
            <a:ext cx="6954160" cy="5197342"/>
            <a:chOff x="1035" y="1302"/>
            <a:chExt cx="3190" cy="1725"/>
          </a:xfrm>
        </p:grpSpPr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035" y="1302"/>
              <a:ext cx="3190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2400" dirty="0" smtClean="0">
                  <a:solidFill>
                    <a:srgbClr val="02489D"/>
                  </a:solidFill>
                </a:rPr>
                <a:t>Артём </a:t>
              </a:r>
              <a:r>
                <a:rPr lang="ru-RU" altLang="ru-RU" sz="2400" dirty="0">
                  <a:solidFill>
                    <a:srgbClr val="02489D"/>
                  </a:solidFill>
                </a:rPr>
                <a:t>и </a:t>
              </a:r>
              <a:r>
                <a:rPr lang="ru-RU" altLang="ru-RU" sz="2400" dirty="0" smtClean="0">
                  <a:solidFill>
                    <a:srgbClr val="02489D"/>
                  </a:solidFill>
                </a:rPr>
                <a:t>Данила </a:t>
              </a:r>
              <a:r>
                <a:rPr lang="ru-RU" altLang="ru-RU" sz="2400" dirty="0">
                  <a:solidFill>
                    <a:srgbClr val="02489D"/>
                  </a:solidFill>
                </a:rPr>
                <a:t>играли во дворе </a:t>
              </a:r>
              <a:r>
                <a:rPr lang="ru-RU" altLang="ru-RU" sz="2400" dirty="0" smtClean="0">
                  <a:solidFill>
                    <a:srgbClr val="02489D"/>
                  </a:solidFill>
                </a:rPr>
                <a:t>и </a:t>
              </a:r>
              <a:r>
                <a:rPr lang="ru-RU" altLang="ru-RU" sz="2400" dirty="0">
                  <a:solidFill>
                    <a:srgbClr val="02489D"/>
                  </a:solidFill>
                </a:rPr>
                <a:t>разбили мячом окно в доме соседа. </a:t>
              </a:r>
              <a:r>
                <a:rPr lang="ru-RU" altLang="ru-RU" sz="2400" dirty="0" smtClean="0">
                  <a:solidFill>
                    <a:srgbClr val="02489D"/>
                  </a:solidFill>
                </a:rPr>
                <a:t>Совершили они правонарушение? Какое?</a:t>
              </a:r>
              <a:endParaRPr lang="ru-RU" altLang="ru-RU" sz="2400" dirty="0">
                <a:solidFill>
                  <a:srgbClr val="02489D"/>
                </a:solidFill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098" y="1573"/>
              <a:ext cx="387" cy="1454"/>
              <a:chOff x="1244" y="1525"/>
              <a:chExt cx="387" cy="1454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244" y="1525"/>
                <a:ext cx="85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667" y="0"/>
            <a:ext cx="1347333" cy="13595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309" y="3094824"/>
            <a:ext cx="3964901" cy="374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8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1"/>
            <a:ext cx="6082167" cy="133773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Правильный ответ</a:t>
            </a:r>
            <a:endParaRPr lang="ru-RU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1924914" y="2341586"/>
            <a:ext cx="6954160" cy="3998187"/>
            <a:chOff x="1034" y="1573"/>
            <a:chExt cx="3190" cy="1327"/>
          </a:xfrm>
        </p:grpSpPr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034" y="2747"/>
              <a:ext cx="3190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2400" dirty="0" smtClean="0">
                  <a:solidFill>
                    <a:srgbClr val="02489D"/>
                  </a:solidFill>
                </a:rPr>
                <a:t>Гражданско-правовая ответственность</a:t>
              </a:r>
              <a:endParaRPr lang="ru-RU" altLang="ru-RU" sz="2400" dirty="0">
                <a:solidFill>
                  <a:srgbClr val="02489D"/>
                </a:solidFill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098" y="1573"/>
              <a:ext cx="428" cy="1327"/>
              <a:chOff x="1244" y="1525"/>
              <a:chExt cx="428" cy="1327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76" y="2621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244" y="1525"/>
                <a:ext cx="85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667" y="0"/>
            <a:ext cx="1347333" cy="13595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999" y="1780721"/>
            <a:ext cx="4212238" cy="398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6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1"/>
            <a:ext cx="6082167" cy="133773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Второе задание</a:t>
            </a:r>
            <a:endParaRPr lang="ru-RU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2064433" y="1359364"/>
            <a:ext cx="6313244" cy="4980409"/>
            <a:chOff x="1098" y="1247"/>
            <a:chExt cx="2896" cy="1653"/>
          </a:xfrm>
        </p:grpSpPr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098" y="1247"/>
              <a:ext cx="2896" cy="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solidFill>
                    <a:srgbClr val="02489D"/>
                  </a:solidFill>
                </a:rPr>
                <a:t>Вася </a:t>
              </a:r>
              <a:r>
                <a:rPr lang="ru-RU" sz="2400" dirty="0">
                  <a:solidFill>
                    <a:srgbClr val="02489D"/>
                  </a:solidFill>
                </a:rPr>
                <a:t>и Петя ехали в автобусе, громко разговаривали, </a:t>
              </a:r>
              <a:r>
                <a:rPr lang="ru-RU" sz="2400" dirty="0" smtClean="0">
                  <a:solidFill>
                    <a:srgbClr val="02489D"/>
                  </a:solidFill>
                </a:rPr>
                <a:t>нецензурно </a:t>
              </a:r>
              <a:r>
                <a:rPr lang="ru-RU" sz="2400" dirty="0">
                  <a:solidFill>
                    <a:srgbClr val="02489D"/>
                  </a:solidFill>
                </a:rPr>
                <a:t>выражались, агрессивно реагировали на замечания окружающих. </a:t>
              </a:r>
              <a:endParaRPr lang="ru-RU" sz="2400" dirty="0" smtClean="0">
                <a:solidFill>
                  <a:srgbClr val="02489D"/>
                </a:solidFill>
              </a:endParaRPr>
            </a:p>
            <a:p>
              <a:pPr algn="ctr"/>
              <a:r>
                <a:rPr lang="ru-RU" sz="2400" dirty="0" smtClean="0">
                  <a:solidFill>
                    <a:srgbClr val="02489D"/>
                  </a:solidFill>
                </a:rPr>
                <a:t>Что </a:t>
              </a:r>
              <a:r>
                <a:rPr lang="ru-RU" sz="2400" dirty="0">
                  <a:solidFill>
                    <a:srgbClr val="02489D"/>
                  </a:solidFill>
                </a:rPr>
                <a:t>нарушили подростки</a:t>
              </a:r>
              <a:r>
                <a:rPr lang="ru-RU" sz="2400" dirty="0" smtClean="0">
                  <a:solidFill>
                    <a:srgbClr val="02489D"/>
                  </a:solidFill>
                </a:rPr>
                <a:t>?</a:t>
              </a:r>
              <a:endParaRPr lang="ru-RU" sz="2400" dirty="0">
                <a:solidFill>
                  <a:srgbClr val="02489D"/>
                </a:solidFill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098" y="1573"/>
              <a:ext cx="428" cy="1327"/>
              <a:chOff x="1244" y="1525"/>
              <a:chExt cx="428" cy="1327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76" y="2621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244" y="1525"/>
                <a:ext cx="85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667" y="0"/>
            <a:ext cx="1347333" cy="13595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189" y="3509030"/>
            <a:ext cx="4219731" cy="316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7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1"/>
            <a:ext cx="6082167" cy="1337732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НЕСОВЕРШЕННОЛЕТНИЙ </a:t>
            </a:r>
            <a:endParaRPr lang="ru-RU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2055481" y="1605165"/>
            <a:ext cx="6527687" cy="4707719"/>
            <a:chOff x="1269" y="1346"/>
            <a:chExt cx="3111" cy="1693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54" y="1346"/>
              <a:ext cx="2826" cy="1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solidFill>
                    <a:schemeClr val="accent5">
                      <a:lumMod val="75000"/>
                    </a:schemeClr>
                  </a:solidFill>
                </a:rPr>
                <a:t>Понятие несовершеннолетний возраст или детство в обществе достаточно расплывчато и неопределенно. Но на юридическом языке оно </a:t>
              </a:r>
              <a:r>
                <a:rPr lang="ru-RU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сформулировано </a:t>
              </a:r>
              <a:r>
                <a:rPr lang="ru-RU" sz="2000" b="1" dirty="0">
                  <a:solidFill>
                    <a:schemeClr val="accent5">
                      <a:lumMod val="75000"/>
                    </a:schemeClr>
                  </a:solidFill>
                </a:rPr>
                <a:t>конкретно и при определенных условиях несовершеннолетние несут административную, уголовную и иную ответственность в рамках действующего законодательства. </a:t>
              </a:r>
              <a:endParaRPr lang="ru-RU" sz="2000" b="1" dirty="0" smtClean="0">
                <a:solidFill>
                  <a:schemeClr val="accent5">
                    <a:lumMod val="75000"/>
                  </a:schemeClr>
                </a:solidFill>
              </a:endParaRPr>
            </a:p>
            <a:p>
              <a:r>
                <a:rPr lang="ru-RU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Итак, </a:t>
              </a:r>
              <a:r>
                <a:rPr lang="ru-RU" sz="2000" b="1" dirty="0">
                  <a:solidFill>
                    <a:schemeClr val="accent5">
                      <a:lumMod val="75000"/>
                    </a:schemeClr>
                  </a:solidFill>
                </a:rPr>
                <a:t>до какого возраста человека можно считать ребенком? Ответ простой: </a:t>
              </a:r>
              <a:r>
                <a:rPr lang="ru-RU" sz="2000" b="1" u="sng" dirty="0" smtClean="0">
                  <a:solidFill>
                    <a:schemeClr val="accent2">
                      <a:lumMod val="75000"/>
                    </a:schemeClr>
                  </a:solidFill>
                </a:rPr>
                <a:t>ребенок - </a:t>
              </a:r>
              <a:r>
                <a:rPr lang="ru-RU" sz="2000" b="1" u="sng" dirty="0">
                  <a:solidFill>
                    <a:schemeClr val="accent2">
                      <a:lumMod val="75000"/>
                    </a:schemeClr>
                  </a:solidFill>
                </a:rPr>
                <a:t>это </a:t>
              </a:r>
              <a:r>
                <a:rPr lang="ru-RU" sz="2000" b="1" u="sng" dirty="0" smtClean="0">
                  <a:solidFill>
                    <a:schemeClr val="accent2">
                      <a:lumMod val="75000"/>
                    </a:schemeClr>
                  </a:solidFill>
                </a:rPr>
                <a:t>гражданин </a:t>
              </a:r>
              <a:r>
                <a:rPr lang="ru-RU" sz="2000" b="1" u="sng" dirty="0">
                  <a:solidFill>
                    <a:schemeClr val="accent2">
                      <a:lumMod val="75000"/>
                    </a:schemeClr>
                  </a:solidFill>
                </a:rPr>
                <a:t>до </a:t>
              </a:r>
              <a:r>
                <a:rPr lang="ru-RU" sz="2000" b="1" u="sng" dirty="0" smtClean="0">
                  <a:solidFill>
                    <a:schemeClr val="accent2">
                      <a:lumMod val="75000"/>
                    </a:schemeClr>
                  </a:solidFill>
                </a:rPr>
                <a:t>18 лет, </a:t>
              </a:r>
              <a:r>
                <a:rPr lang="ru-RU" sz="2000" b="1" u="sng" dirty="0">
                  <a:solidFill>
                    <a:schemeClr val="accent2">
                      <a:lumMod val="75000"/>
                    </a:schemeClr>
                  </a:solidFill>
                </a:rPr>
                <a:t>находящийся под защитой государства и родителей (родственников или попечителе</a:t>
              </a:r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</a:rPr>
                <a:t>й). </a:t>
              </a:r>
              <a:endParaRPr lang="ru-RU" sz="20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r>
                <a:rPr lang="ru-RU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Совершеннолетие </a:t>
              </a:r>
              <a:r>
                <a:rPr lang="ru-RU" sz="2000" b="1" dirty="0">
                  <a:solidFill>
                    <a:schemeClr val="accent5">
                      <a:lumMod val="75000"/>
                    </a:schemeClr>
                  </a:solidFill>
                </a:rPr>
                <a:t>является юридической границей детства, после которого молодой человек становится полностью дееспособным</a:t>
              </a:r>
              <a:r>
                <a:rPr lang="ru-RU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.</a:t>
              </a:r>
            </a:p>
          </p:txBody>
        </p:sp>
        <p:grpSp>
          <p:nvGrpSpPr>
            <p:cNvPr id="8" name="Group 56"/>
            <p:cNvGrpSpPr>
              <a:grpSpLocks/>
            </p:cNvGrpSpPr>
            <p:nvPr/>
          </p:nvGrpSpPr>
          <p:grpSpPr bwMode="auto">
            <a:xfrm>
              <a:off x="1269" y="1401"/>
              <a:ext cx="266" cy="221"/>
              <a:chOff x="1415" y="1353"/>
              <a:chExt cx="266" cy="221"/>
            </a:xfrm>
          </p:grpSpPr>
          <p:pic>
            <p:nvPicPr>
              <p:cNvPr id="10" name="Picture 57" descr="Picture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Oval 58"/>
              <p:cNvSpPr>
                <a:spLocks noChangeArrowheads="1"/>
              </p:cNvSpPr>
              <p:nvPr/>
            </p:nvSpPr>
            <p:spPr bwMode="gray">
              <a:xfrm flipH="1">
                <a:off x="1415" y="1369"/>
                <a:ext cx="249" cy="173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57255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Oval 59"/>
              <p:cNvSpPr>
                <a:spLocks noChangeArrowheads="1"/>
              </p:cNvSpPr>
              <p:nvPr/>
            </p:nvSpPr>
            <p:spPr bwMode="gray">
              <a:xfrm flipH="1">
                <a:off x="1422" y="1353"/>
                <a:ext cx="259" cy="183"/>
              </a:xfrm>
              <a:prstGeom prst="ellipse">
                <a:avLst/>
              </a:prstGeom>
              <a:gradFill rotWithShape="0">
                <a:gsLst>
                  <a:gs pos="0">
                    <a:srgbClr val="FF9900">
                      <a:gamma/>
                      <a:shade val="63529"/>
                      <a:invGamma/>
                    </a:srgbClr>
                  </a:gs>
                  <a:gs pos="100000">
                    <a:srgbClr val="FF990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667" y="0"/>
            <a:ext cx="1347333" cy="135952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170" y="5319370"/>
            <a:ext cx="583316" cy="583678"/>
          </a:xfrm>
          <a:prstGeom prst="rect">
            <a:avLst/>
          </a:prstGeom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0893" y="4134078"/>
            <a:ext cx="542591" cy="512108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1858" y="4631628"/>
            <a:ext cx="481626" cy="1463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1375" y="5903048"/>
            <a:ext cx="481626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1"/>
            <a:ext cx="6082167" cy="133773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 на второе задание</a:t>
            </a:r>
            <a:endParaRPr lang="ru-RU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2064433" y="1359364"/>
            <a:ext cx="6313244" cy="4980409"/>
            <a:chOff x="1098" y="1247"/>
            <a:chExt cx="2896" cy="1653"/>
          </a:xfrm>
        </p:grpSpPr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098" y="1247"/>
              <a:ext cx="2896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solidFill>
                    <a:srgbClr val="02489D"/>
                  </a:solidFill>
                </a:rPr>
                <a:t>Ребята нарушили Административный кодекс.</a:t>
              </a:r>
              <a:endParaRPr lang="ru-RU" sz="2400" dirty="0">
                <a:solidFill>
                  <a:srgbClr val="02489D"/>
                </a:solidFill>
              </a:endParaRPr>
            </a:p>
            <a:p>
              <a:r>
                <a:rPr lang="ru-RU" sz="2400" dirty="0">
                  <a:solidFill>
                    <a:srgbClr val="02489D"/>
                  </a:solidFill>
                </a:rPr>
                <a:t>Наказание: штраф, предупреждение, исправительные работы.</a:t>
              </a: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098" y="1573"/>
              <a:ext cx="428" cy="1327"/>
              <a:chOff x="1244" y="1525"/>
              <a:chExt cx="428" cy="1327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76" y="2621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244" y="1525"/>
                <a:ext cx="85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667" y="0"/>
            <a:ext cx="1347333" cy="13595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783" y="2580150"/>
            <a:ext cx="5044189" cy="378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9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1"/>
            <a:ext cx="6082167" cy="133773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Третье задание</a:t>
            </a:r>
            <a:endParaRPr lang="ru-RU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2064433" y="1359364"/>
            <a:ext cx="6313244" cy="4980409"/>
            <a:chOff x="1098" y="1247"/>
            <a:chExt cx="2896" cy="1653"/>
          </a:xfrm>
        </p:grpSpPr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098" y="1247"/>
              <a:ext cx="2896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>
                  <a:solidFill>
                    <a:srgbClr val="02489D"/>
                  </a:solidFill>
                </a:rPr>
                <a:t>Если вы совершили прогул уроков в школе. Какой вид ответственности за  это </a:t>
              </a:r>
              <a:r>
                <a:rPr lang="ru-RU" sz="2400" dirty="0" smtClean="0">
                  <a:solidFill>
                    <a:srgbClr val="02489D"/>
                  </a:solidFill>
                </a:rPr>
                <a:t>правонарушение?</a:t>
              </a:r>
              <a:endParaRPr lang="ru-RU" sz="2400" dirty="0">
                <a:solidFill>
                  <a:srgbClr val="02489D"/>
                </a:solidFill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098" y="1573"/>
              <a:ext cx="428" cy="1327"/>
              <a:chOff x="1244" y="1525"/>
              <a:chExt cx="428" cy="1327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76" y="2621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244" y="1525"/>
                <a:ext cx="85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667" y="0"/>
            <a:ext cx="1347333" cy="13595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929" y="2580150"/>
            <a:ext cx="5178071" cy="38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8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1"/>
            <a:ext cx="6082167" cy="133773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 на третье задание</a:t>
            </a:r>
            <a:endParaRPr lang="ru-RU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2064433" y="1711880"/>
            <a:ext cx="6404803" cy="4627894"/>
            <a:chOff x="1098" y="1364"/>
            <a:chExt cx="2938" cy="1536"/>
          </a:xfrm>
        </p:grpSpPr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140" y="1364"/>
              <a:ext cx="2896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solidFill>
                    <a:srgbClr val="02489D"/>
                  </a:solidFill>
                </a:rPr>
                <a:t>Это дисциплинарная ответственность.</a:t>
              </a:r>
              <a:endParaRPr lang="ru-RU" sz="2400" dirty="0">
                <a:solidFill>
                  <a:srgbClr val="02489D"/>
                </a:solidFill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098" y="1573"/>
              <a:ext cx="428" cy="1327"/>
              <a:chOff x="1244" y="1525"/>
              <a:chExt cx="428" cy="1327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76" y="2621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244" y="1525"/>
                <a:ext cx="85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667" y="0"/>
            <a:ext cx="1347333" cy="13595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732" y="2525216"/>
            <a:ext cx="5182049" cy="38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6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1"/>
            <a:ext cx="6082167" cy="133773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Четвертое задание</a:t>
            </a:r>
            <a:endParaRPr lang="ru-RU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1844254" y="1338274"/>
            <a:ext cx="6624982" cy="5001500"/>
            <a:chOff x="997" y="1240"/>
            <a:chExt cx="3039" cy="1660"/>
          </a:xfrm>
        </p:grpSpPr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997" y="1240"/>
              <a:ext cx="3039" cy="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ru-RU" sz="2400" dirty="0">
                  <a:solidFill>
                    <a:srgbClr val="02489D"/>
                  </a:solidFill>
                </a:rPr>
                <a:t>Учащиеся </a:t>
              </a:r>
              <a:r>
                <a:rPr lang="ru-RU" sz="2400" dirty="0" smtClean="0">
                  <a:solidFill>
                    <a:srgbClr val="02489D"/>
                  </a:solidFill>
                </a:rPr>
                <a:t>9 </a:t>
              </a:r>
              <a:r>
                <a:rPr lang="ru-RU" sz="2400" dirty="0">
                  <a:solidFill>
                    <a:srgbClr val="02489D"/>
                  </a:solidFill>
                </a:rPr>
                <a:t>класса перед уроком физкультуры находились в раздевалке. После звонка все ушли в спортивный зал, а Дима задержался и похитил мобильный телефон у своего одноклассника.</a:t>
              </a:r>
            </a:p>
            <a:p>
              <a:pPr algn="just"/>
              <a:r>
                <a:rPr lang="ru-RU" sz="2400" dirty="0" smtClean="0">
                  <a:solidFill>
                    <a:srgbClr val="02489D"/>
                  </a:solidFill>
                </a:rPr>
                <a:t>Какая ответственность грозит за это правонарушение?</a:t>
              </a:r>
              <a:endParaRPr lang="ru-RU" sz="2400" dirty="0">
                <a:solidFill>
                  <a:srgbClr val="02489D"/>
                </a:solidFill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098" y="1573"/>
              <a:ext cx="428" cy="1327"/>
              <a:chOff x="1244" y="1525"/>
              <a:chExt cx="428" cy="1327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76" y="2621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244" y="1525"/>
                <a:ext cx="85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667" y="0"/>
            <a:ext cx="1347333" cy="13595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06" y="3622823"/>
            <a:ext cx="4452078" cy="323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1"/>
            <a:ext cx="6082167" cy="133773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 на четвертое задание</a:t>
            </a:r>
            <a:endParaRPr lang="ru-RU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1844254" y="1491934"/>
            <a:ext cx="6624982" cy="4847839"/>
            <a:chOff x="997" y="1291"/>
            <a:chExt cx="3039" cy="1609"/>
          </a:xfrm>
        </p:grpSpPr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997" y="1291"/>
              <a:ext cx="3039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2489D"/>
                  </a:solidFill>
                </a:rPr>
                <a:t>Уголовная ответственность</a:t>
              </a:r>
              <a:endParaRPr lang="ru-RU" sz="2400" dirty="0">
                <a:solidFill>
                  <a:srgbClr val="02489D"/>
                </a:solidFill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098" y="1573"/>
              <a:ext cx="428" cy="1327"/>
              <a:chOff x="1244" y="1525"/>
              <a:chExt cx="428" cy="1327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76" y="2621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244" y="1525"/>
                <a:ext cx="85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667" y="0"/>
            <a:ext cx="1347333" cy="13595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456" y="2341586"/>
            <a:ext cx="5330102" cy="38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0"/>
            <a:ext cx="6082167" cy="1525075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Закрепим полученные знания</a:t>
            </a:r>
            <a:endParaRPr lang="ru-RU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1927094" y="1525076"/>
            <a:ext cx="6954160" cy="5263627"/>
            <a:chOff x="1035" y="1302"/>
            <a:chExt cx="3190" cy="1747"/>
          </a:xfrm>
        </p:grpSpPr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035" y="1302"/>
              <a:ext cx="3190" cy="1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solidFill>
                    <a:srgbClr val="02489D"/>
                  </a:solidFill>
                </a:rPr>
                <a:t>	подростка задержали на улице в 23.30 ч. без сопровождения родителей (А);</a:t>
              </a:r>
              <a:endParaRPr lang="ru-RU" sz="2400" dirty="0">
                <a:solidFill>
                  <a:srgbClr val="02489D"/>
                </a:solidFill>
              </a:endParaRPr>
            </a:p>
            <a:p>
              <a:r>
                <a:rPr lang="ru-RU" sz="2400" dirty="0">
                  <a:solidFill>
                    <a:srgbClr val="02489D"/>
                  </a:solidFill>
                </a:rPr>
                <a:t>	</a:t>
              </a:r>
              <a:r>
                <a:rPr lang="ru-RU" sz="2400" dirty="0" smtClean="0">
                  <a:solidFill>
                    <a:srgbClr val="02489D"/>
                  </a:solidFill>
                </a:rPr>
                <a:t>подростки выломали дверь стоящего во дворе автомобиля (Г);</a:t>
              </a:r>
              <a:endParaRPr lang="ru-RU" sz="2400" dirty="0">
                <a:solidFill>
                  <a:srgbClr val="02489D"/>
                </a:solidFill>
              </a:endParaRPr>
            </a:p>
            <a:p>
              <a:r>
                <a:rPr lang="ru-RU" sz="2400" dirty="0" smtClean="0">
                  <a:solidFill>
                    <a:srgbClr val="02489D"/>
                  </a:solidFill>
                </a:rPr>
                <a:t>	ученик систематически прогуливает учебные занятия (Д);</a:t>
              </a:r>
              <a:endParaRPr lang="ru-RU" sz="2400" dirty="0">
                <a:solidFill>
                  <a:srgbClr val="02489D"/>
                </a:solidFill>
              </a:endParaRPr>
            </a:p>
            <a:p>
              <a:r>
                <a:rPr lang="ru-RU" sz="2400" dirty="0">
                  <a:solidFill>
                    <a:srgbClr val="02489D"/>
                  </a:solidFill>
                </a:rPr>
                <a:t>	</a:t>
              </a:r>
              <a:r>
                <a:rPr lang="ru-RU" sz="2400" dirty="0" smtClean="0">
                  <a:solidFill>
                    <a:srgbClr val="02489D"/>
                  </a:solidFill>
                </a:rPr>
                <a:t>подростки угнали автомобиль и совершили наезд на пешехода (У);</a:t>
              </a:r>
              <a:endParaRPr lang="ru-RU" sz="2400" dirty="0">
                <a:solidFill>
                  <a:srgbClr val="02489D"/>
                </a:solidFill>
              </a:endParaRPr>
            </a:p>
            <a:p>
              <a:r>
                <a:rPr lang="ru-RU" sz="2400" dirty="0">
                  <a:solidFill>
                    <a:srgbClr val="02489D"/>
                  </a:solidFill>
                </a:rPr>
                <a:t>	</a:t>
              </a:r>
              <a:r>
                <a:rPr lang="ru-RU" sz="2400" dirty="0" smtClean="0">
                  <a:solidFill>
                    <a:srgbClr val="02489D"/>
                  </a:solidFill>
                </a:rPr>
                <a:t>восьмиклассники испортили новую мебель в школе (Г);</a:t>
              </a:r>
              <a:endParaRPr lang="ru-RU" sz="2400" dirty="0">
                <a:solidFill>
                  <a:srgbClr val="02489D"/>
                </a:solidFill>
              </a:endParaRPr>
            </a:p>
            <a:p>
              <a:r>
                <a:rPr lang="ru-RU" sz="2400" dirty="0">
                  <a:solidFill>
                    <a:srgbClr val="02489D"/>
                  </a:solidFill>
                </a:rPr>
                <a:t>	</a:t>
              </a:r>
              <a:r>
                <a:rPr lang="ru-RU" sz="2400" dirty="0" smtClean="0">
                  <a:solidFill>
                    <a:srgbClr val="02489D"/>
                  </a:solidFill>
                </a:rPr>
                <a:t>ученики похитили компьютер из школьного кабинета (У);</a:t>
              </a:r>
            </a:p>
            <a:p>
              <a:r>
                <a:rPr lang="ru-RU" sz="2400" dirty="0" smtClean="0">
                  <a:solidFill>
                    <a:srgbClr val="02489D"/>
                  </a:solidFill>
                </a:rPr>
                <a:t>	подростки распивали пиво на детской площадке (А).</a:t>
              </a:r>
              <a:endParaRPr lang="ru-RU" sz="2400" dirty="0">
                <a:solidFill>
                  <a:srgbClr val="02489D"/>
                </a:solidFill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098" y="1573"/>
              <a:ext cx="387" cy="1454"/>
              <a:chOff x="1244" y="1525"/>
              <a:chExt cx="387" cy="1454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244" y="1525"/>
                <a:ext cx="85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667" y="0"/>
            <a:ext cx="1347333" cy="13595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789" y="2346387"/>
            <a:ext cx="414564" cy="3657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789" y="3063469"/>
            <a:ext cx="414564" cy="3657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789" y="3780551"/>
            <a:ext cx="414564" cy="3657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789" y="4492832"/>
            <a:ext cx="414564" cy="365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789" y="5259629"/>
            <a:ext cx="414564" cy="3657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789" y="1565139"/>
            <a:ext cx="414564" cy="3657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9789" y="5960141"/>
            <a:ext cx="414564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0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0809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404572"/>
            <a:ext cx="9144000" cy="1676415"/>
          </a:xfrm>
          <a:prstGeom prst="rect">
            <a:avLst/>
          </a:prstGeom>
          <a:gradFill flip="none" rotWithShape="1">
            <a:gsLst>
              <a:gs pos="0">
                <a:srgbClr val="374454"/>
              </a:gs>
              <a:gs pos="100000">
                <a:srgbClr val="758DAF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2" y="6080987"/>
            <a:ext cx="9144000" cy="779172"/>
          </a:xfrm>
          <a:prstGeom prst="rect">
            <a:avLst/>
          </a:prstGeom>
          <a:gradFill flip="none" rotWithShape="1">
            <a:gsLst>
              <a:gs pos="0">
                <a:srgbClr val="374454"/>
              </a:gs>
              <a:gs pos="100000">
                <a:srgbClr val="2129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15983" y="4412375"/>
            <a:ext cx="8487177" cy="240967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ПОМНИТЕ</a:t>
            </a:r>
            <a:r>
              <a:rPr lang="ru-RU" sz="54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! </a:t>
            </a:r>
            <a:br>
              <a:rPr lang="ru-RU" sz="54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54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 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всякое преступление человек несет наказание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612" y="0"/>
            <a:ext cx="1345388" cy="13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1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1"/>
            <a:ext cx="6082167" cy="1337732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же такое ответственность?</a:t>
            </a:r>
            <a:endParaRPr lang="ru-RU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1813735" y="1760086"/>
            <a:ext cx="6537783" cy="4962331"/>
            <a:chOff x="983" y="1380"/>
            <a:chExt cx="2999" cy="1647"/>
          </a:xfrm>
        </p:grpSpPr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349" y="1451"/>
              <a:ext cx="2633" cy="1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3200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Ответственность – основная обязанность любого гражданина соблюдать законы и не совершать правонарушений, а также не нарушать права и законные интересы других лиц.</a:t>
              </a:r>
              <a:endParaRPr lang="en-US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983" y="1380"/>
              <a:ext cx="502" cy="1647"/>
              <a:chOff x="1129" y="1332"/>
              <a:chExt cx="502" cy="1647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129" y="1332"/>
                <a:ext cx="366" cy="314"/>
                <a:chOff x="1130" y="-118"/>
                <a:chExt cx="366" cy="314"/>
              </a:xfrm>
            </p:grpSpPr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130" y="-59"/>
                  <a:ext cx="366" cy="25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22" y="-11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244" y="1525"/>
                <a:ext cx="85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667" y="0"/>
            <a:ext cx="1347333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1"/>
            <a:ext cx="6082167" cy="133773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юридической ответственности</a:t>
            </a:r>
            <a:endParaRPr lang="ru-RU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gray">
          <a:xfrm>
            <a:off x="2080882" y="1479272"/>
            <a:ext cx="5248275" cy="178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За невыполнение этой обязанности несовершеннолетний может привлекаться к четырем видам юридической ответственности</a:t>
            </a: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2042782" y="4396486"/>
            <a:ext cx="5037138" cy="530225"/>
            <a:chOff x="1289" y="2247"/>
            <a:chExt cx="3173" cy="334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19" y="2262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b="1" dirty="0" smtClean="0">
                  <a:solidFill>
                    <a:srgbClr val="02489D"/>
                  </a:solidFill>
                </a:rPr>
                <a:t>административной</a:t>
              </a:r>
              <a:endParaRPr lang="en-US" sz="2000" b="1" dirty="0">
                <a:solidFill>
                  <a:srgbClr val="02489D"/>
                </a:solidFill>
              </a:endParaRPr>
            </a:p>
          </p:txBody>
        </p:sp>
        <p:sp>
          <p:nvSpPr>
            <p:cNvPr id="28" name="Text Box 70"/>
            <p:cNvSpPr txBox="1">
              <a:spLocks noChangeArrowheads="1"/>
            </p:cNvSpPr>
            <p:nvPr/>
          </p:nvSpPr>
          <p:spPr bwMode="gray">
            <a:xfrm>
              <a:off x="1289" y="231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2042782" y="6058978"/>
            <a:ext cx="5075238" cy="530225"/>
            <a:chOff x="1289" y="2738"/>
            <a:chExt cx="3197" cy="334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46" y="2738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b="1" dirty="0" smtClean="0">
                  <a:solidFill>
                    <a:srgbClr val="02489D"/>
                  </a:solidFill>
                </a:rPr>
                <a:t>уголовной</a:t>
              </a:r>
              <a:endParaRPr lang="en-US" sz="2000" b="1" dirty="0">
                <a:solidFill>
                  <a:srgbClr val="02489D"/>
                </a:solidFill>
              </a:endParaRPr>
            </a:p>
          </p:txBody>
        </p:sp>
        <p:sp>
          <p:nvSpPr>
            <p:cNvPr id="39" name="Text Box 78"/>
            <p:cNvSpPr txBox="1">
              <a:spLocks noChangeArrowheads="1"/>
            </p:cNvSpPr>
            <p:nvPr/>
          </p:nvSpPr>
          <p:spPr bwMode="gray">
            <a:xfrm>
              <a:off x="1289" y="279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46" name="Group 96"/>
          <p:cNvGrpSpPr>
            <a:grpSpLocks/>
          </p:cNvGrpSpPr>
          <p:nvPr/>
        </p:nvGrpSpPr>
        <p:grpSpPr bwMode="auto">
          <a:xfrm>
            <a:off x="2253920" y="5237861"/>
            <a:ext cx="4826000" cy="530225"/>
            <a:chOff x="1418" y="3207"/>
            <a:chExt cx="3040" cy="334"/>
          </a:xfrm>
        </p:grpSpPr>
        <p:sp>
          <p:nvSpPr>
            <p:cNvPr id="47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Text Box 52"/>
            <p:cNvSpPr txBox="1">
              <a:spLocks noChangeArrowheads="1"/>
            </p:cNvSpPr>
            <p:nvPr/>
          </p:nvSpPr>
          <p:spPr bwMode="gray">
            <a:xfrm>
              <a:off x="1521" y="325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b="1" dirty="0">
                  <a:solidFill>
                    <a:srgbClr val="02489D"/>
                  </a:solidFill>
                </a:rPr>
                <a:t>г</a:t>
              </a:r>
              <a:r>
                <a:rPr lang="ru-RU" sz="2000" b="1" dirty="0" smtClean="0">
                  <a:solidFill>
                    <a:srgbClr val="02489D"/>
                  </a:solidFill>
                </a:rPr>
                <a:t>ражданско-правовой</a:t>
              </a:r>
              <a:endParaRPr lang="en-US" sz="2000" b="1" dirty="0">
                <a:solidFill>
                  <a:srgbClr val="02489D"/>
                </a:solidFill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667" y="0"/>
            <a:ext cx="1347333" cy="1359526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027" y="3558554"/>
            <a:ext cx="5096698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7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1"/>
            <a:ext cx="6082167" cy="133773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Дисциплинарная ответственность</a:t>
            </a:r>
            <a:endParaRPr lang="ru-RU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1813735" y="1760086"/>
            <a:ext cx="6537783" cy="4962331"/>
            <a:chOff x="983" y="1380"/>
            <a:chExt cx="2999" cy="1647"/>
          </a:xfrm>
        </p:grpSpPr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420" y="1451"/>
              <a:ext cx="2562" cy="1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altLang="ru-RU" sz="3200" b="1" dirty="0">
                  <a:solidFill>
                    <a:srgbClr val="002060"/>
                  </a:solidFill>
                </a:rPr>
                <a:t>Это нарушение трудовых обязанностей, т.е. нарушение трудового законодательства (</a:t>
              </a:r>
              <a:r>
                <a:rPr lang="ru-RU" altLang="ru-RU" sz="3200" b="1" dirty="0" smtClean="0">
                  <a:solidFill>
                    <a:srgbClr val="002060"/>
                  </a:solidFill>
                </a:rPr>
                <a:t>Устава </a:t>
              </a:r>
              <a:r>
                <a:rPr lang="ru-RU" altLang="ru-RU" sz="3200" b="1" dirty="0">
                  <a:solidFill>
                    <a:srgbClr val="002060"/>
                  </a:solidFill>
                </a:rPr>
                <a:t>школы), к примеру: опоздание на работу, учебу, прогул без уважительной причины</a:t>
              </a: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983" y="1380"/>
              <a:ext cx="502" cy="1647"/>
              <a:chOff x="1129" y="1332"/>
              <a:chExt cx="502" cy="1647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129" y="1332"/>
                <a:ext cx="366" cy="314"/>
                <a:chOff x="1130" y="-118"/>
                <a:chExt cx="366" cy="314"/>
              </a:xfrm>
            </p:grpSpPr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130" y="-59"/>
                  <a:ext cx="366" cy="25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22" y="-11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244" y="1525"/>
                <a:ext cx="85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667" y="0"/>
            <a:ext cx="1347333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5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1"/>
            <a:ext cx="6082167" cy="133773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Дисциплинарные взыскания</a:t>
            </a:r>
            <a:endParaRPr lang="ru-RU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2031734" y="1760086"/>
            <a:ext cx="6247844" cy="4962331"/>
            <a:chOff x="1083" y="1380"/>
            <a:chExt cx="2866" cy="1647"/>
          </a:xfrm>
        </p:grpSpPr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387" y="1380"/>
              <a:ext cx="2562" cy="1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altLang="ru-RU" sz="3200" b="1" dirty="0">
                  <a:solidFill>
                    <a:srgbClr val="002060"/>
                  </a:solidFill>
                </a:rPr>
                <a:t>Трудовое законодательство предусматривает три вида дисциплинарных взысканий:</a:t>
              </a:r>
            </a:p>
            <a:p>
              <a:endParaRPr lang="ru-RU" altLang="ru-RU" sz="3200" b="1" dirty="0">
                <a:solidFill>
                  <a:srgbClr val="002060"/>
                </a:solidFill>
              </a:endParaRPr>
            </a:p>
            <a:p>
              <a:r>
                <a:rPr lang="ru-RU" altLang="ru-RU" sz="3200" b="1" dirty="0" smtClean="0">
                  <a:solidFill>
                    <a:srgbClr val="002060"/>
                  </a:solidFill>
                </a:rPr>
                <a:t>замечание;</a:t>
              </a:r>
              <a:endParaRPr lang="ru-RU" altLang="ru-RU" sz="3200" b="1" dirty="0">
                <a:solidFill>
                  <a:srgbClr val="002060"/>
                </a:solidFill>
              </a:endParaRPr>
            </a:p>
            <a:p>
              <a:endParaRPr lang="ru-RU" altLang="ru-RU" sz="3200" b="1" dirty="0">
                <a:solidFill>
                  <a:srgbClr val="002060"/>
                </a:solidFill>
              </a:endParaRPr>
            </a:p>
            <a:p>
              <a:r>
                <a:rPr lang="ru-RU" altLang="ru-RU" sz="3200" b="1" dirty="0" smtClean="0">
                  <a:solidFill>
                    <a:srgbClr val="002060"/>
                  </a:solidFill>
                </a:rPr>
                <a:t>выговор;</a:t>
              </a:r>
              <a:endParaRPr lang="ru-RU" altLang="ru-RU" sz="3200" b="1" dirty="0">
                <a:solidFill>
                  <a:srgbClr val="002060"/>
                </a:solidFill>
              </a:endParaRPr>
            </a:p>
            <a:p>
              <a:endParaRPr lang="ru-RU" altLang="ru-RU" sz="3200" b="1" dirty="0">
                <a:solidFill>
                  <a:srgbClr val="002060"/>
                </a:solidFill>
              </a:endParaRPr>
            </a:p>
            <a:p>
              <a:r>
                <a:rPr lang="ru-RU" altLang="ru-RU" sz="3200" b="1" dirty="0" smtClean="0">
                  <a:solidFill>
                    <a:srgbClr val="002060"/>
                  </a:solidFill>
                </a:rPr>
                <a:t>увольнение.</a:t>
              </a:r>
              <a:endParaRPr lang="ru-RU" altLang="ru-RU" sz="32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083" y="1380"/>
              <a:ext cx="402" cy="1647"/>
              <a:chOff x="1229" y="1332"/>
              <a:chExt cx="402" cy="1647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229" y="1332"/>
                <a:ext cx="266" cy="811"/>
                <a:chOff x="1230" y="-118"/>
                <a:chExt cx="266" cy="811"/>
              </a:xfrm>
            </p:grpSpPr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230" y="572"/>
                  <a:ext cx="192" cy="121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22" y="-11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244" y="1525"/>
                <a:ext cx="85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667" y="0"/>
            <a:ext cx="1347333" cy="13595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728" y="4785630"/>
            <a:ext cx="414564" cy="3657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171" y="5800409"/>
            <a:ext cx="414564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8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8839" y="1"/>
            <a:ext cx="6027828" cy="157396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Давайте вспомним некоторые проступки, влекущие дисциплинарные взыскания</a:t>
            </a:r>
            <a:endParaRPr lang="ru-RU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2064434" y="1760086"/>
            <a:ext cx="6215144" cy="5233496"/>
            <a:chOff x="1098" y="1380"/>
            <a:chExt cx="2851" cy="1737"/>
          </a:xfrm>
        </p:grpSpPr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387" y="1380"/>
              <a:ext cx="2562" cy="1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altLang="ru-RU" sz="3000" b="1" dirty="0" smtClean="0">
                  <a:solidFill>
                    <a:srgbClr val="002060"/>
                  </a:solidFill>
                </a:rPr>
                <a:t>В спорте – </a:t>
              </a:r>
              <a:r>
                <a:rPr lang="ru-RU" altLang="ru-RU" sz="3000" dirty="0" smtClean="0">
                  <a:solidFill>
                    <a:srgbClr val="002060"/>
                  </a:solidFill>
                </a:rPr>
                <a:t>неспортивное  поведение, умышленная игра, нарушение правил замены, уход с поля без разрешения судьи, грубое нападение на соперника и др. – влечёт предъявление желтой либо красной карточки, назначение свободного или штрафного удара, удаление игрока.</a:t>
              </a:r>
              <a:r>
                <a:rPr lang="ru-RU" altLang="ru-RU" sz="3200" dirty="0" smtClean="0">
                  <a:solidFill>
                    <a:srgbClr val="002060"/>
                  </a:solidFill>
                </a:rPr>
                <a:t> </a:t>
              </a:r>
              <a:endParaRPr lang="ru-RU" altLang="ru-RU" sz="3200" dirty="0">
                <a:solidFill>
                  <a:srgbClr val="002060"/>
                </a:solidFill>
              </a:endParaRPr>
            </a:p>
            <a:p>
              <a:endParaRPr lang="ru-RU" altLang="ru-RU" sz="32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098" y="1380"/>
              <a:ext cx="387" cy="1647"/>
              <a:chOff x="1244" y="1332"/>
              <a:chExt cx="387" cy="1647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pic>
            <p:nvPicPr>
              <p:cNvPr id="45" name="Picture 83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1" y="1332"/>
                <a:ext cx="174" cy="1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244" y="1525"/>
                <a:ext cx="85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667" y="0"/>
            <a:ext cx="1347333" cy="13595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971" y="2431634"/>
            <a:ext cx="765660" cy="67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0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8839" y="1"/>
            <a:ext cx="6027828" cy="157396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образовательном учреждении</a:t>
            </a:r>
            <a:endParaRPr lang="ru-RU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2064434" y="1760086"/>
            <a:ext cx="6215144" cy="5387154"/>
            <a:chOff x="1098" y="1380"/>
            <a:chExt cx="2851" cy="1788"/>
          </a:xfrm>
        </p:grpSpPr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387" y="1380"/>
              <a:ext cx="2562" cy="1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altLang="ru-RU" sz="2400" b="1" dirty="0" smtClean="0">
                  <a:solidFill>
                    <a:srgbClr val="002060"/>
                  </a:solidFill>
                </a:rPr>
                <a:t>Замечание или выговор </a:t>
              </a:r>
              <a:r>
                <a:rPr lang="ru-RU" altLang="ru-RU" sz="2400" dirty="0" smtClean="0">
                  <a:solidFill>
                    <a:srgbClr val="002060"/>
                  </a:solidFill>
                </a:rPr>
                <a:t>как мера дисциплинарного взыскания может быть применена к обучающимся с 5 класса</a:t>
              </a:r>
            </a:p>
            <a:p>
              <a:endParaRPr lang="ru-RU" altLang="ru-RU" sz="2400" b="1" dirty="0">
                <a:solidFill>
                  <a:srgbClr val="002060"/>
                </a:solidFill>
              </a:endParaRPr>
            </a:p>
            <a:p>
              <a:r>
                <a:rPr lang="ru-RU" altLang="ru-RU" sz="2400" b="1" dirty="0" smtClean="0">
                  <a:solidFill>
                    <a:srgbClr val="002060"/>
                  </a:solidFill>
                </a:rPr>
                <a:t>Отчисление – </a:t>
              </a:r>
              <a:r>
                <a:rPr lang="ru-RU" altLang="ru-RU" sz="2400" dirty="0" smtClean="0">
                  <a:solidFill>
                    <a:srgbClr val="002060"/>
                  </a:solidFill>
                </a:rPr>
                <a:t>за неоднократное совершение дисциплинарных проступков по достижении 15 лет</a:t>
              </a:r>
            </a:p>
            <a:p>
              <a:endParaRPr lang="ru-RU" altLang="ru-RU" sz="2400" dirty="0">
                <a:solidFill>
                  <a:srgbClr val="002060"/>
                </a:solidFill>
              </a:endParaRPr>
            </a:p>
            <a:p>
              <a:r>
                <a:rPr lang="ru-RU" altLang="ru-RU" sz="2000" b="1" i="1" dirty="0" smtClean="0">
                  <a:solidFill>
                    <a:srgbClr val="002060"/>
                  </a:solidFill>
                </a:rPr>
                <a:t>Дисциплинарные взыскания не применяются в отношении воспитанников дошкольных групп, учащихся начальных классов и учащихся </a:t>
              </a:r>
              <a:br>
                <a:rPr lang="ru-RU" altLang="ru-RU" sz="2000" b="1" i="1" dirty="0" smtClean="0">
                  <a:solidFill>
                    <a:srgbClr val="002060"/>
                  </a:solidFill>
                </a:rPr>
              </a:br>
              <a:r>
                <a:rPr lang="ru-RU" altLang="ru-RU" sz="2000" b="1" i="1" dirty="0" smtClean="0">
                  <a:solidFill>
                    <a:srgbClr val="002060"/>
                  </a:solidFill>
                </a:rPr>
                <a:t>с задержкой психического развития и различными формами умственной отсталости</a:t>
              </a:r>
              <a:endParaRPr lang="ru-RU" altLang="ru-RU" sz="2000" b="1" i="1" dirty="0">
                <a:solidFill>
                  <a:srgbClr val="002060"/>
                </a:solidFill>
              </a:endParaRPr>
            </a:p>
            <a:p>
              <a:endParaRPr lang="ru-RU" altLang="ru-RU" sz="32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098" y="1380"/>
              <a:ext cx="387" cy="1647"/>
              <a:chOff x="1244" y="1332"/>
              <a:chExt cx="387" cy="1647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pic>
            <p:nvPicPr>
              <p:cNvPr id="45" name="Picture 83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1" y="1332"/>
                <a:ext cx="174" cy="1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244" y="1525"/>
                <a:ext cx="85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667" y="0"/>
            <a:ext cx="1347333" cy="13595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8650" y="1915309"/>
            <a:ext cx="627285" cy="5534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859" y="3305330"/>
            <a:ext cx="643766" cy="5716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1399" y="4867718"/>
            <a:ext cx="646232" cy="57307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0803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1"/>
            <a:ext cx="6082167" cy="133773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Административная ответственность</a:t>
            </a:r>
            <a:endParaRPr lang="ru-RU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1955434" y="1488920"/>
            <a:ext cx="6755782" cy="5233497"/>
            <a:chOff x="1048" y="1290"/>
            <a:chExt cx="3099" cy="1737"/>
          </a:xfrm>
        </p:grpSpPr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585" y="1302"/>
              <a:ext cx="2562" cy="1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altLang="ru-RU" sz="3200" b="1" dirty="0">
                  <a:solidFill>
                    <a:srgbClr val="002060"/>
                  </a:solidFill>
                </a:rPr>
                <a:t>Н</a:t>
              </a:r>
              <a:r>
                <a:rPr lang="ru-RU" altLang="ru-RU" sz="3200" b="1" dirty="0" smtClean="0">
                  <a:solidFill>
                    <a:srgbClr val="002060"/>
                  </a:solidFill>
                </a:rPr>
                <a:t>аступает с 16 лет</a:t>
              </a:r>
            </a:p>
            <a:p>
              <a:endParaRPr lang="ru-RU" altLang="ru-RU" sz="2000" b="1" dirty="0">
                <a:solidFill>
                  <a:srgbClr val="002060"/>
                </a:solidFill>
              </a:endParaRPr>
            </a:p>
            <a:p>
              <a:r>
                <a:rPr lang="ru-RU" altLang="ru-RU" sz="3200" b="1" dirty="0" smtClean="0">
                  <a:solidFill>
                    <a:srgbClr val="002060"/>
                  </a:solidFill>
                </a:rPr>
                <a:t>Распространяется на несовершеннолетних, их родителей (законных представителей)</a:t>
              </a:r>
            </a:p>
            <a:p>
              <a:endParaRPr lang="ru-RU" altLang="ru-RU" sz="2000" b="1" dirty="0">
                <a:solidFill>
                  <a:srgbClr val="002060"/>
                </a:solidFill>
              </a:endParaRPr>
            </a:p>
            <a:p>
              <a:r>
                <a:rPr lang="ru-RU" altLang="ru-RU" sz="3200" b="1" dirty="0" smtClean="0">
                  <a:solidFill>
                    <a:srgbClr val="002060"/>
                  </a:solidFill>
                </a:rPr>
                <a:t>Установлена КоАП РФ или законами субъектов РФ об административных правонарушениях</a:t>
              </a:r>
              <a:endParaRPr lang="ru-RU" altLang="ru-RU" sz="32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048" y="1290"/>
              <a:ext cx="437" cy="1737"/>
              <a:chOff x="1194" y="1242"/>
              <a:chExt cx="437" cy="1737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194" y="1242"/>
                <a:ext cx="366" cy="264"/>
                <a:chOff x="1195" y="-208"/>
                <a:chExt cx="366" cy="264"/>
              </a:xfrm>
            </p:grpSpPr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195" y="-208"/>
                  <a:ext cx="366" cy="25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22" y="-11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244" y="1525"/>
                <a:ext cx="85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667" y="0"/>
            <a:ext cx="1347333" cy="13595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434" y="2989579"/>
            <a:ext cx="792549" cy="768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4433" y="4783777"/>
            <a:ext cx="792549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4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1343</TotalTime>
  <Words>854</Words>
  <Application>Microsoft Office PowerPoint</Application>
  <PresentationFormat>Экран (4:3)</PresentationFormat>
  <Paragraphs>149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Презентация PowerPoint</vt:lpstr>
      <vt:lpstr> НЕСОВЕРШЕННОЛЕТНИЙ </vt:lpstr>
      <vt:lpstr> Что же такое ответственность?</vt:lpstr>
      <vt:lpstr> Виды юридической ответственности</vt:lpstr>
      <vt:lpstr>Дисциплинарная ответственность</vt:lpstr>
      <vt:lpstr>Дисциплинарные взыскания</vt:lpstr>
      <vt:lpstr>Давайте вспомним некоторые проступки, влекущие дисциплинарные взыскания</vt:lpstr>
      <vt:lpstr>В образовательном учреждении</vt:lpstr>
      <vt:lpstr>Административная ответственность</vt:lpstr>
      <vt:lpstr>Распространенные правонарушения несовершеннолетних</vt:lpstr>
      <vt:lpstr>Распространенные правонарушения несовершеннолетних</vt:lpstr>
      <vt:lpstr>Ответственность родителей</vt:lpstr>
      <vt:lpstr>Гражданско-правовая ответственность несовершеннолетних</vt:lpstr>
      <vt:lpstr>Уголовная ответственность несовершеннолетних</vt:lpstr>
      <vt:lpstr>Виды наказаний, назначаемых несовершеннолетним (ст. 88 УК РФ)</vt:lpstr>
      <vt:lpstr>Иные меры, применяемые к несовершеннолетним</vt:lpstr>
      <vt:lpstr>Разберем несколько ситуаций</vt:lpstr>
      <vt:lpstr>Правильный ответ</vt:lpstr>
      <vt:lpstr>Второе задание</vt:lpstr>
      <vt:lpstr>Ответ на второе задание</vt:lpstr>
      <vt:lpstr>Третье задание</vt:lpstr>
      <vt:lpstr>Ответ на третье задание</vt:lpstr>
      <vt:lpstr>Четвертое задание</vt:lpstr>
      <vt:lpstr>Ответ на четвертое задание</vt:lpstr>
      <vt:lpstr>Закрепим полученные знания</vt:lpstr>
      <vt:lpstr>ПОМНИТЕ!  За всякое преступление человек несет наказание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NSHI</cp:lastModifiedBy>
  <cp:revision>104</cp:revision>
  <dcterms:created xsi:type="dcterms:W3CDTF">2016-11-18T14:12:19Z</dcterms:created>
  <dcterms:modified xsi:type="dcterms:W3CDTF">2021-05-14T04:11:51Z</dcterms:modified>
</cp:coreProperties>
</file>