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58" r:id="rId4"/>
    <p:sldId id="277" r:id="rId5"/>
    <p:sldId id="280" r:id="rId6"/>
    <p:sldId id="257" r:id="rId7"/>
    <p:sldId id="281" r:id="rId8"/>
    <p:sldId id="282" r:id="rId9"/>
    <p:sldId id="283" r:id="rId10"/>
    <p:sldId id="284" r:id="rId11"/>
    <p:sldId id="285" r:id="rId12"/>
    <p:sldId id="260" r:id="rId13"/>
    <p:sldId id="266" r:id="rId14"/>
    <p:sldId id="267" r:id="rId15"/>
    <p:sldId id="262" r:id="rId16"/>
    <p:sldId id="263" r:id="rId17"/>
    <p:sldId id="287" r:id="rId18"/>
    <p:sldId id="286" r:id="rId19"/>
    <p:sldId id="264" r:id="rId20"/>
    <p:sldId id="288" r:id="rId21"/>
    <p:sldId id="268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-11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47800" y="228600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"Психология и выбор профессии" </a:t>
            </a:r>
            <a:endParaRPr lang="ru-RU" sz="4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7406640" cy="20574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Раздел №1: </a:t>
            </a:r>
          </a:p>
          <a:p>
            <a:pPr algn="ctr"/>
            <a:r>
              <a:rPr lang="ru-RU" sz="4000" b="1" dirty="0" smtClean="0"/>
              <a:t>Что я знаю о своих возможностях</a:t>
            </a:r>
            <a:endParaRPr lang="ru-RU" sz="4000" dirty="0" smtClean="0"/>
          </a:p>
        </p:txBody>
      </p:sp>
      <p:pic>
        <p:nvPicPr>
          <p:cNvPr id="6" name="Рисунок 5" descr="http://fb.ru/misc/i/gallery/13000/1378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676400"/>
            <a:ext cx="475678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54526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Заниженная самооценка </a:t>
            </a:r>
            <a:r>
              <a:rPr lang="ru-RU" sz="2800" b="0" dirty="0" smtClean="0"/>
              <a:t>заставляет человека сомневаться, раздумывать и принимать неверные решения, а слишком высокая приводит к совершению большого количества ошибок.</a:t>
            </a:r>
            <a:endParaRPr lang="ru-RU" sz="2800" dirty="0"/>
          </a:p>
        </p:txBody>
      </p:sp>
      <p:pic>
        <p:nvPicPr>
          <p:cNvPr id="29698" name="Picture 2" descr="10 способов отличить низкую самооценку от адекватной | FUNTIQ.CO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90800"/>
            <a:ext cx="4022725" cy="3682341"/>
          </a:xfrm>
          <a:prstGeom prst="rect">
            <a:avLst/>
          </a:prstGeom>
          <a:noFill/>
        </p:spPr>
      </p:pic>
      <p:pic>
        <p:nvPicPr>
          <p:cNvPr id="29700" name="Picture 4" descr="10 способов отличить низкую самооценку от адекватной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590800"/>
            <a:ext cx="4022725" cy="36823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5264"/>
          </a:xfrm>
        </p:spPr>
        <p:txBody>
          <a:bodyPr>
            <a:normAutofit fontScale="90000"/>
          </a:bodyPr>
          <a:lstStyle/>
          <a:p>
            <a:r>
              <a:rPr lang="ru-RU" sz="2800" b="0" dirty="0" smtClean="0"/>
              <a:t>В большинстве случаев мы имеем дело с недооценкой человеком своих возможностей, именно поэтому человек не в состоянии полностью раскрыть свой потенциал и не понимает, как повысить самооценку.</a:t>
            </a:r>
            <a:endParaRPr lang="ru-RU" sz="2800" dirty="0"/>
          </a:p>
        </p:txBody>
      </p:sp>
      <p:pic>
        <p:nvPicPr>
          <p:cNvPr id="30724" name="Picture 4" descr="оценка1 · Удивительный мир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590800"/>
            <a:ext cx="4022725" cy="3682341"/>
          </a:xfrm>
          <a:prstGeom prst="rect">
            <a:avLst/>
          </a:prstGeom>
          <a:noFill/>
        </p:spPr>
      </p:pic>
      <p:pic>
        <p:nvPicPr>
          <p:cNvPr id="30726" name="Picture 6" descr="10 способов отличить низкую самооценку от адекватной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90800"/>
            <a:ext cx="4022725" cy="36823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Задание №2 </a:t>
            </a:r>
            <a:br>
              <a:rPr lang="ru-RU" b="1" dirty="0" smtClean="0"/>
            </a:br>
            <a:r>
              <a:rPr lang="ru-RU" b="1" dirty="0" smtClean="0"/>
              <a:t>Упражнение "Какой Я?"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Оцените свои качества по десятибалльной шкале:</a:t>
            </a:r>
          </a:p>
          <a:p>
            <a:r>
              <a:rPr lang="ru-RU" dirty="0" smtClean="0"/>
              <a:t>Объясните почему вы так оценили?</a:t>
            </a:r>
          </a:p>
          <a:p>
            <a:pPr>
              <a:buNone/>
            </a:pPr>
            <a:r>
              <a:rPr lang="ru-RU" dirty="0" smtClean="0"/>
              <a:t>1 2 3 4 5          </a:t>
            </a:r>
            <a:r>
              <a:rPr lang="ru-RU" b="1" dirty="0" smtClean="0">
                <a:solidFill>
                  <a:srgbClr val="C00000"/>
                </a:solidFill>
              </a:rPr>
              <a:t>Ум</a:t>
            </a:r>
            <a:r>
              <a:rPr lang="ru-RU" dirty="0" smtClean="0"/>
              <a:t>      6 7  8 9 10</a:t>
            </a:r>
          </a:p>
          <a:p>
            <a:pPr>
              <a:buNone/>
            </a:pPr>
            <a:r>
              <a:rPr lang="ru-RU" dirty="0" smtClean="0"/>
              <a:t>1 2 3 4 5  </a:t>
            </a:r>
            <a:r>
              <a:rPr lang="ru-RU" b="1" dirty="0" smtClean="0">
                <a:solidFill>
                  <a:srgbClr val="C00000"/>
                </a:solidFill>
              </a:rPr>
              <a:t>Доброта</a:t>
            </a:r>
            <a:r>
              <a:rPr lang="ru-RU" dirty="0" smtClean="0"/>
              <a:t> 6 7  8 9 10</a:t>
            </a:r>
          </a:p>
          <a:p>
            <a:pPr>
              <a:buNone/>
            </a:pPr>
            <a:r>
              <a:rPr lang="ru-RU" dirty="0" smtClean="0"/>
              <a:t>1 2 3 4 5  </a:t>
            </a:r>
            <a:r>
              <a:rPr lang="ru-RU" b="1" dirty="0" smtClean="0">
                <a:solidFill>
                  <a:srgbClr val="C00000"/>
                </a:solidFill>
              </a:rPr>
              <a:t>Красота</a:t>
            </a:r>
            <a:r>
              <a:rPr lang="ru-RU" dirty="0" smtClean="0"/>
              <a:t>  6 7  8 9 10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Формула самооценки</a:t>
            </a:r>
            <a:endParaRPr lang="ru-RU" sz="5400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Самооценка = Успех +Уровень притязаний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76400" y="3429000"/>
            <a:ext cx="2667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Самооценка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>
            <a:stCxn id="11" idx="3"/>
          </p:cNvCxnSpPr>
          <p:nvPr/>
        </p:nvCxnSpPr>
        <p:spPr>
          <a:xfrm flipV="1">
            <a:off x="4343400" y="3276600"/>
            <a:ext cx="9144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334000" y="2667000"/>
            <a:ext cx="26670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Успех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34000" y="4038600"/>
            <a:ext cx="2667000" cy="838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Притязания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17" name="Прямая со стрелкой 16"/>
          <p:cNvCxnSpPr>
            <a:stCxn id="11" idx="3"/>
          </p:cNvCxnSpPr>
          <p:nvPr/>
        </p:nvCxnSpPr>
        <p:spPr>
          <a:xfrm>
            <a:off x="4343400" y="3848100"/>
            <a:ext cx="91440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800" dirty="0" smtClean="0"/>
              <a:t>Формула самооценки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smtClean="0"/>
              <a:t>Успех</a:t>
            </a:r>
            <a:endParaRPr lang="ru-RU" sz="2800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solidFill>
            <a:srgbClr val="92D05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smtClean="0"/>
              <a:t>Притязания</a:t>
            </a:r>
            <a:endParaRPr lang="ru-RU" sz="28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57200" y="1752600"/>
            <a:ext cx="4023360" cy="215486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Это достижение </a:t>
            </a:r>
            <a:r>
              <a:rPr lang="ru-RU" dirty="0" smtClean="0"/>
              <a:t>поставленных целей в задуманном деле, положительный результат чего-либо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8200" y="1752600"/>
            <a:ext cx="4023360" cy="2133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это</a:t>
            </a:r>
            <a:r>
              <a:rPr lang="ru-RU" dirty="0" smtClean="0"/>
              <a:t> </a:t>
            </a:r>
            <a:r>
              <a:rPr lang="ru-RU" b="1" dirty="0" smtClean="0"/>
              <a:t>стремление</a:t>
            </a:r>
            <a:r>
              <a:rPr lang="ru-RU" dirty="0" smtClean="0"/>
              <a:t> к достижению цели той степени сложности, на которую человек считает себя способным.</a:t>
            </a:r>
            <a:endParaRPr lang="ru-RU" dirty="0"/>
          </a:p>
        </p:txBody>
      </p:sp>
    </p:spTree>
  </p:cSld>
  <p:clrMapOvr>
    <a:masterClrMapping/>
  </p:clrMapOvr>
  <p:transition spd="med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Задание №3 Успех - это ...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6576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Сформулируй для себя, что такое успех несколько раз…</a:t>
            </a:r>
          </a:p>
          <a:p>
            <a:r>
              <a:rPr lang="ru-RU" dirty="0" smtClean="0"/>
              <a:t>1. </a:t>
            </a:r>
            <a:r>
              <a:rPr lang="ru-RU" sz="2800" dirty="0" smtClean="0"/>
              <a:t>Успех - это ________________________________________</a:t>
            </a:r>
          </a:p>
          <a:p>
            <a:r>
              <a:rPr lang="ru-RU" sz="2800" dirty="0" smtClean="0"/>
              <a:t>2. Успех - это ________________________________________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68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Самопроверка мини-теста. </a:t>
            </a:r>
            <a:br>
              <a:rPr lang="ru-RU" sz="3200" b="1" dirty="0" smtClean="0"/>
            </a:br>
            <a:r>
              <a:rPr lang="ru-RU" sz="3200" b="1" dirty="0" smtClean="0"/>
              <a:t>Выбери, 1 правильный ответ, как ты считаешь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505200"/>
          </a:xfrm>
        </p:spPr>
        <p:txBody>
          <a:bodyPr>
            <a:normAutofit/>
          </a:bodyPr>
          <a:lstStyle/>
          <a:p>
            <a:pPr marL="596646" indent="-514350" algn="ctr">
              <a:buAutoNum type="arabicPeriod"/>
            </a:pPr>
            <a:r>
              <a:rPr lang="ru-RU" b="1" dirty="0" smtClean="0"/>
              <a:t>Способность оценивать себя называется:</a:t>
            </a:r>
          </a:p>
          <a:p>
            <a:pPr marL="596646" indent="-514350">
              <a:buNone/>
            </a:pPr>
            <a:r>
              <a:rPr lang="ru-RU" dirty="0" smtClean="0"/>
              <a:t>а) самонадеянность;</a:t>
            </a:r>
          </a:p>
          <a:p>
            <a:pPr>
              <a:buNone/>
            </a:pPr>
            <a:r>
              <a:rPr lang="ru-RU" dirty="0" smtClean="0"/>
              <a:t>б) самооценка;</a:t>
            </a:r>
          </a:p>
          <a:p>
            <a:pPr>
              <a:buNone/>
            </a:pPr>
            <a:r>
              <a:rPr lang="ru-RU" dirty="0" smtClean="0"/>
              <a:t>в) </a:t>
            </a:r>
            <a:r>
              <a:rPr lang="ru-RU" dirty="0" err="1" smtClean="0"/>
              <a:t>самопрезентация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г) </a:t>
            </a:r>
            <a:r>
              <a:rPr lang="ru-RU" dirty="0" err="1" smtClean="0"/>
              <a:t>самовосприятие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68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Самопроверка мини-теста. </a:t>
            </a:r>
            <a:br>
              <a:rPr lang="ru-RU" sz="3200" b="1" dirty="0" smtClean="0"/>
            </a:br>
            <a:r>
              <a:rPr lang="ru-RU" sz="3200" b="1" dirty="0" smtClean="0"/>
              <a:t>Выбери, 1 правильный ответ, как ты считаешь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0386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2. </a:t>
            </a:r>
            <a:r>
              <a:rPr lang="ru-RU" b="1" dirty="0" smtClean="0"/>
              <a:t>На самооценку в первую очередь влияет:</a:t>
            </a:r>
          </a:p>
          <a:p>
            <a:pPr>
              <a:buNone/>
            </a:pPr>
            <a:r>
              <a:rPr lang="ru-RU" dirty="0" smtClean="0"/>
              <a:t>а) уровень притязаний;</a:t>
            </a:r>
          </a:p>
          <a:p>
            <a:pPr>
              <a:buNone/>
            </a:pPr>
            <a:r>
              <a:rPr lang="ru-RU" dirty="0" smtClean="0"/>
              <a:t>б) привлекательность;</a:t>
            </a:r>
          </a:p>
          <a:p>
            <a:pPr>
              <a:buNone/>
            </a:pPr>
            <a:r>
              <a:rPr lang="ru-RU" dirty="0" smtClean="0"/>
              <a:t>в) трудолюбие;</a:t>
            </a:r>
          </a:p>
          <a:p>
            <a:pPr>
              <a:buNone/>
            </a:pPr>
            <a:r>
              <a:rPr lang="ru-RU" dirty="0" smtClean="0"/>
              <a:t>г) здоровье.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68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Самопроверка мини-теста. </a:t>
            </a:r>
            <a:br>
              <a:rPr lang="ru-RU" sz="3200" b="1" dirty="0" smtClean="0"/>
            </a:br>
            <a:r>
              <a:rPr lang="ru-RU" sz="3200" b="1" dirty="0" smtClean="0"/>
              <a:t>Выбери, 1 правильный ответ, как ты считаешь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505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3. </a:t>
            </a:r>
            <a:r>
              <a:rPr lang="ru-RU" b="1" dirty="0" smtClean="0"/>
              <a:t>На правильность результатов тестирования влияет:</a:t>
            </a:r>
          </a:p>
          <a:p>
            <a:pPr>
              <a:buNone/>
            </a:pPr>
            <a:r>
              <a:rPr lang="ru-RU" dirty="0" smtClean="0"/>
              <a:t>а)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искренность;</a:t>
            </a:r>
          </a:p>
          <a:p>
            <a:pPr>
              <a:buNone/>
            </a:pPr>
            <a:r>
              <a:rPr lang="ru-RU" dirty="0" smtClean="0"/>
              <a:t>б) секретность;</a:t>
            </a:r>
          </a:p>
          <a:p>
            <a:pPr>
              <a:buNone/>
            </a:pPr>
            <a:r>
              <a:rPr lang="ru-RU" dirty="0" smtClean="0"/>
              <a:t>в) общительность;</a:t>
            </a:r>
          </a:p>
          <a:p>
            <a:pPr>
              <a:buNone/>
            </a:pPr>
            <a:r>
              <a:rPr lang="ru-RU" dirty="0" smtClean="0"/>
              <a:t>г) скрытность.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Проверь себя</a:t>
            </a:r>
            <a:r>
              <a:rPr lang="ru-RU" sz="3200" b="1" dirty="0" smtClean="0">
                <a:sym typeface="Wingdings" pitchFamily="2" charset="2"/>
              </a:rPr>
              <a:t>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700" b="1" dirty="0" smtClean="0"/>
              <a:t>Если у тебя много ошибок, значит тема усвоена не до конца. Если ошибок мало, значит все хорошо!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381000" y="1295400"/>
            <a:ext cx="8229600" cy="4114800"/>
          </a:xfrm>
        </p:spPr>
        <p:txBody>
          <a:bodyPr>
            <a:normAutofit fontScale="92500" lnSpcReduction="10000"/>
          </a:bodyPr>
          <a:lstStyle/>
          <a:p>
            <a:pPr marL="596646" indent="-514350" algn="ctr">
              <a:buNone/>
            </a:pPr>
            <a:r>
              <a:rPr lang="ru-RU" b="1" dirty="0" smtClean="0"/>
              <a:t>1. Способность оценивать себя называется:</a:t>
            </a:r>
          </a:p>
          <a:p>
            <a:pPr marL="596646" indent="-514350">
              <a:buNone/>
            </a:pPr>
            <a:r>
              <a:rPr lang="ru-RU" dirty="0" smtClean="0"/>
              <a:t>а) самонадеянность;</a:t>
            </a:r>
          </a:p>
          <a:p>
            <a:pPr>
              <a:buNone/>
            </a:pPr>
            <a:r>
              <a:rPr lang="ru-RU" b="1" dirty="0" smtClean="0"/>
              <a:t>б) </a:t>
            </a:r>
            <a:r>
              <a:rPr lang="ru-RU" b="1" dirty="0" smtClean="0">
                <a:solidFill>
                  <a:srgbClr val="FF0000"/>
                </a:solidFill>
              </a:rPr>
              <a:t>самооценка;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в) </a:t>
            </a:r>
            <a:r>
              <a:rPr lang="ru-RU" dirty="0" err="1" smtClean="0"/>
              <a:t>самопрезентация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г) </a:t>
            </a:r>
            <a:r>
              <a:rPr lang="ru-RU" dirty="0" err="1" smtClean="0"/>
              <a:t>самовосприятие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2. </a:t>
            </a:r>
            <a:r>
              <a:rPr lang="ru-RU" b="1" dirty="0" smtClean="0"/>
              <a:t>На самооценку в первую очередь влияет:</a:t>
            </a:r>
          </a:p>
          <a:p>
            <a:pPr>
              <a:buNone/>
            </a:pPr>
            <a:r>
              <a:rPr lang="ru-RU" b="1" dirty="0" smtClean="0"/>
              <a:t>а) </a:t>
            </a:r>
            <a:r>
              <a:rPr lang="ru-RU" b="1" dirty="0" smtClean="0">
                <a:solidFill>
                  <a:srgbClr val="FF0000"/>
                </a:solidFill>
              </a:rPr>
              <a:t>уровень притязаний;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б) привлекательность;</a:t>
            </a:r>
          </a:p>
          <a:p>
            <a:pPr>
              <a:buNone/>
            </a:pPr>
            <a:r>
              <a:rPr lang="ru-RU" dirty="0" smtClean="0"/>
              <a:t>в) трудолюбие;</a:t>
            </a:r>
          </a:p>
          <a:p>
            <a:pPr>
              <a:buNone/>
            </a:pPr>
            <a:r>
              <a:rPr lang="ru-RU" dirty="0" smtClean="0"/>
              <a:t>г) здоровье.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занятия: «Самооценка»</a:t>
            </a:r>
            <a:endParaRPr lang="ru-RU" dirty="0"/>
          </a:p>
        </p:txBody>
      </p:sp>
      <p:pic>
        <p:nvPicPr>
          <p:cNvPr id="38914" name="Picture 2" descr="Как повысить самооценку?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70075" y="1481137"/>
            <a:ext cx="6629400" cy="47339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Проверь себя</a:t>
            </a:r>
            <a:r>
              <a:rPr lang="ru-RU" sz="3200" b="1" dirty="0" smtClean="0">
                <a:sym typeface="Wingdings" pitchFamily="2" charset="2"/>
              </a:rPr>
              <a:t>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700" b="1" dirty="0" smtClean="0"/>
              <a:t>Если у тебя много ошибок, значит тема усвоена не до конца. Если ошибок мало, значит все хорошо!</a:t>
            </a:r>
            <a:endParaRPr lang="ru-RU" sz="27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85800" y="1524000"/>
            <a:ext cx="7833360" cy="41148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3. </a:t>
            </a:r>
            <a:r>
              <a:rPr lang="ru-RU" b="1" dirty="0" smtClean="0"/>
              <a:t>На правильность результатов тестирования влияет:</a:t>
            </a:r>
          </a:p>
          <a:p>
            <a:pPr>
              <a:buNone/>
            </a:pPr>
            <a:r>
              <a:rPr lang="ru-RU" b="1" dirty="0" smtClean="0"/>
              <a:t>а)</a:t>
            </a:r>
            <a:r>
              <a:rPr lang="ru-RU" b="1" dirty="0" smtClean="0">
                <a:solidFill>
                  <a:srgbClr val="FF0000"/>
                </a:solidFill>
              </a:rPr>
              <a:t> искренность;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б) секретность;</a:t>
            </a:r>
          </a:p>
          <a:p>
            <a:pPr>
              <a:buNone/>
            </a:pPr>
            <a:r>
              <a:rPr lang="ru-RU" dirty="0" smtClean="0"/>
              <a:t>в) общительность;</a:t>
            </a:r>
          </a:p>
          <a:p>
            <a:pPr>
              <a:buNone/>
            </a:pPr>
            <a:r>
              <a:rPr lang="ru-RU" dirty="0" smtClean="0"/>
              <a:t>г) скрытность.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Прочитай вслух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Самооценка</a:t>
            </a:r>
            <a:r>
              <a:rPr lang="ru-RU" dirty="0" smtClean="0"/>
              <a:t> — это оценка личностью самой себя, своих возможностей, качеств и места среди других людей. </a:t>
            </a:r>
          </a:p>
          <a:p>
            <a:r>
              <a:rPr lang="ru-RU" dirty="0" smtClean="0"/>
              <a:t>Нечто большее, чем просто уверенность в себе. </a:t>
            </a:r>
          </a:p>
          <a:p>
            <a:r>
              <a:rPr lang="ru-RU" dirty="0" smtClean="0"/>
              <a:t>Она связана с тем, насколько мы ценим себя, а уверенность в себе относится к нашим действиям и поведению.</a:t>
            </a:r>
            <a:endParaRPr lang="ru-RU" dirty="0"/>
          </a:p>
        </p:txBody>
      </p:sp>
    </p:spTree>
  </p:cSld>
  <p:clrMapOvr>
    <a:masterClrMapping/>
  </p:clrMapOvr>
  <p:transition spd="med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для закрепления</a:t>
            </a:r>
            <a:endParaRPr lang="ru-RU" dirty="0"/>
          </a:p>
        </p:txBody>
      </p:sp>
      <p:pic>
        <p:nvPicPr>
          <p:cNvPr id="9" name="Picture 4" descr="Влияние сюжетно-ролевой игры на самооценку дошкольников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0"/>
            <a:ext cx="7994200" cy="411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630362"/>
          </a:xfrm>
        </p:spPr>
        <p:txBody>
          <a:bodyPr>
            <a:normAutofit/>
          </a:bodyPr>
          <a:lstStyle/>
          <a:p>
            <a:r>
              <a:rPr lang="ru-RU" b="1" dirty="0" smtClean="0"/>
              <a:t>Самооценка</a:t>
            </a:r>
            <a:r>
              <a:rPr lang="ru-RU" dirty="0" smtClean="0"/>
              <a:t> - это способность оценивать себя самого.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981200"/>
            <a:ext cx="7498080" cy="4267200"/>
          </a:xfrm>
        </p:spPr>
        <p:txBody>
          <a:bodyPr/>
          <a:lstStyle/>
          <a:p>
            <a:r>
              <a:rPr lang="ru-RU" b="1" dirty="0" smtClean="0"/>
              <a:t>Если человек неправильно оценивает себя</a:t>
            </a:r>
            <a:r>
              <a:rPr lang="ru-RU" dirty="0" smtClean="0"/>
              <a:t>, т.е. занижает свои возможности или наоборот завышает, </a:t>
            </a:r>
            <a:r>
              <a:rPr lang="ru-RU" b="1" dirty="0" smtClean="0"/>
              <a:t>то и неправильно ведет себя</a:t>
            </a:r>
            <a:r>
              <a:rPr lang="ru-RU" dirty="0" smtClean="0"/>
              <a:t>, переоценивает или недооценивает свои возможности.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Правильно ли животные оценивают себя?</a:t>
            </a:r>
            <a:endParaRPr lang="ru-RU" b="1" dirty="0"/>
          </a:p>
        </p:txBody>
      </p:sp>
      <p:pic>
        <p:nvPicPr>
          <p:cNvPr id="1026" name="Picture 2" descr="О самооценке | Пикабу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24000"/>
            <a:ext cx="7143750" cy="3810000"/>
          </a:xfrm>
          <a:prstGeom prst="rect">
            <a:avLst/>
          </a:prstGeom>
          <a:noFill/>
        </p:spPr>
      </p:pic>
      <p:sp>
        <p:nvSpPr>
          <p:cNvPr id="5" name="Текст 4"/>
          <p:cNvSpPr txBox="1">
            <a:spLocks/>
          </p:cNvSpPr>
          <p:nvPr/>
        </p:nvSpPr>
        <p:spPr>
          <a:xfrm>
            <a:off x="1143000" y="5486400"/>
            <a:ext cx="7696200" cy="9906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кого из животных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завышенная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самооценка, а кого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заниженная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самооценка?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Признаки заниженной самооценки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Признаки высокой самооценки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57200" y="1295400"/>
            <a:ext cx="4023360" cy="4953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чрезмерная самокритика и неудовлетворённость собой;</a:t>
            </a:r>
          </a:p>
          <a:p>
            <a:r>
              <a:rPr lang="ru-RU" dirty="0" smtClean="0"/>
              <a:t>повышенная чувствительность к критике и мнению окружающих;</a:t>
            </a:r>
          </a:p>
          <a:p>
            <a:r>
              <a:rPr lang="ru-RU" dirty="0" smtClean="0"/>
              <a:t>постоянная нерешительность и боязнь допустить ошибку;</a:t>
            </a:r>
          </a:p>
          <a:p>
            <a:r>
              <a:rPr lang="ru-RU" dirty="0" smtClean="0"/>
              <a:t>зависть к успехам других;</a:t>
            </a:r>
          </a:p>
          <a:p>
            <a:r>
              <a:rPr lang="ru-RU" dirty="0" smtClean="0"/>
              <a:t>страстное желание угождать;</a:t>
            </a:r>
          </a:p>
          <a:p>
            <a:r>
              <a:rPr lang="ru-RU" dirty="0" smtClean="0"/>
              <a:t>враждебность к окружающим;</a:t>
            </a:r>
          </a:p>
          <a:p>
            <a:r>
              <a:rPr lang="ru-RU" dirty="0" smtClean="0"/>
              <a:t>пессимизм, негативное мировоззрение.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724400" y="1295400"/>
            <a:ext cx="4023360" cy="505046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принимают свой физический облик таким, какой он есть;</a:t>
            </a:r>
          </a:p>
          <a:p>
            <a:r>
              <a:rPr lang="ru-RU" dirty="0" smtClean="0"/>
              <a:t>уверены в себе;</a:t>
            </a:r>
          </a:p>
          <a:p>
            <a:r>
              <a:rPr lang="ru-RU" dirty="0" smtClean="0"/>
              <a:t>не боятся совершать ошибки и учатся на них;</a:t>
            </a:r>
          </a:p>
          <a:p>
            <a:r>
              <a:rPr lang="ru-RU" dirty="0" smtClean="0"/>
              <a:t>спокойно воспринимают критику и комплименты;</a:t>
            </a:r>
          </a:p>
          <a:p>
            <a:r>
              <a:rPr lang="ru-RU" dirty="0" smtClean="0"/>
              <a:t>умеют общаться с незнакомыми людьми;</a:t>
            </a:r>
          </a:p>
          <a:p>
            <a:r>
              <a:rPr lang="ru-RU" dirty="0" smtClean="0"/>
              <a:t>уважают мнение других,;</a:t>
            </a:r>
          </a:p>
          <a:p>
            <a:r>
              <a:rPr lang="ru-RU" dirty="0" smtClean="0"/>
              <a:t>заботятся о своём физическом здоровье;</a:t>
            </a:r>
          </a:p>
          <a:p>
            <a:r>
              <a:rPr lang="ru-RU" dirty="0" smtClean="0"/>
              <a:t>добиваются успеха в своих начинаниях.</a:t>
            </a:r>
          </a:p>
        </p:txBody>
      </p:sp>
    </p:spTree>
  </p:cSld>
  <p:clrMapOvr>
    <a:masterClrMapping/>
  </p:clrMapOvr>
  <p:transition spd="med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Тема урока №1: Самооценка.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76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300" b="1" dirty="0" smtClean="0"/>
              <a:t>Задание №1 "Кто Я?«</a:t>
            </a:r>
          </a:p>
          <a:p>
            <a:pPr algn="ctr">
              <a:buNone/>
            </a:pPr>
            <a:r>
              <a:rPr lang="ru-RU" sz="3300" b="1" dirty="0" smtClean="0"/>
              <a:t>Продолжи предложения, думая о себе</a:t>
            </a:r>
            <a:endParaRPr lang="ru-RU" sz="3300" dirty="0" smtClean="0"/>
          </a:p>
          <a:p>
            <a:pPr marL="596646" lvl="0" indent="-514350">
              <a:buFont typeface="+mj-lt"/>
              <a:buAutoNum type="arabicPeriod"/>
            </a:pPr>
            <a:r>
              <a:rPr lang="ru-RU" sz="3300" dirty="0" smtClean="0"/>
              <a:t>Я _____________________________</a:t>
            </a:r>
          </a:p>
          <a:p>
            <a:pPr marL="596646" lvl="0" indent="-514350">
              <a:buFont typeface="+mj-lt"/>
              <a:buAutoNum type="arabicPeriod"/>
            </a:pPr>
            <a:r>
              <a:rPr lang="ru-RU" sz="3300" dirty="0" smtClean="0"/>
              <a:t>Я _____________________________</a:t>
            </a:r>
          </a:p>
          <a:p>
            <a:pPr marL="596646" lvl="0" indent="-514350">
              <a:buFont typeface="+mj-lt"/>
              <a:buAutoNum type="arabicPeriod"/>
            </a:pPr>
            <a:r>
              <a:rPr lang="ru-RU" sz="3300" dirty="0" smtClean="0"/>
              <a:t>Я _____________________________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Рассмотрите картинки, согласны ли вы с указанным уровнем  самооценки?</a:t>
            </a:r>
            <a:endParaRPr lang="ru-RU" sz="2800" b="1" dirty="0"/>
          </a:p>
        </p:txBody>
      </p:sp>
      <p:pic>
        <p:nvPicPr>
          <p:cNvPr id="26626" name="Picture 2" descr="Установки для развития адекватной самооценки | Саморазвитие ..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524000"/>
            <a:ext cx="5599253" cy="4800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Самооценка – ключ к достижению успеха в любой сфере человеческой деятельности </a:t>
            </a:r>
            <a:endParaRPr lang="ru-RU" sz="3200" dirty="0"/>
          </a:p>
        </p:txBody>
      </p:sp>
      <p:pic>
        <p:nvPicPr>
          <p:cNvPr id="27650" name="Picture 2" descr="оценка4 · Удивительный мир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066800" y="1600200"/>
            <a:ext cx="4293160" cy="3929893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Уверенность к себе ведёт к принятию важных и своевременных решений, а недооценка своих сил снижает уровень личной энергии человека, заставляет его постоянно сомневаться в себе.</a:t>
            </a:r>
            <a:endParaRPr lang="ru-RU" dirty="0"/>
          </a:p>
        </p:txBody>
      </p:sp>
    </p:spTree>
  </p:cSld>
  <p:clrMapOvr>
    <a:masterClrMapping/>
  </p:clrMapOvr>
  <p:transition spd="med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Человек с адекватной самооценкой</a:t>
            </a:r>
            <a:r>
              <a:rPr lang="ru-RU" sz="2000" b="0" dirty="0" smtClean="0"/>
              <a:t> — не тот, кто думает, что он недостаточно хорош, или считает себя лучше других. А тот, кто осознает, что у него есть достоинства и недостатки.</a:t>
            </a:r>
            <a:endParaRPr lang="ru-RU" sz="2000" dirty="0"/>
          </a:p>
        </p:txBody>
      </p:sp>
      <p:pic>
        <p:nvPicPr>
          <p:cNvPr id="28674" name="Picture 2" descr="Чем отличается низкая самооценка от адекватной: tiina — LiveJourna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4022725" cy="3682341"/>
          </a:xfrm>
          <a:prstGeom prst="rect">
            <a:avLst/>
          </a:prstGeom>
          <a:noFill/>
        </p:spPr>
      </p:pic>
      <p:pic>
        <p:nvPicPr>
          <p:cNvPr id="28676" name="Picture 4" descr="10 способов отличить низкую самооценку от адекватной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05000"/>
            <a:ext cx="4022725" cy="36823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153</TotalTime>
  <Words>571</Words>
  <Application>Microsoft Office PowerPoint</Application>
  <PresentationFormat>Экран (4:3)</PresentationFormat>
  <Paragraphs>100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"Психология и выбор профессии" </vt:lpstr>
      <vt:lpstr>Тема занятия: «Самооценка»</vt:lpstr>
      <vt:lpstr>Самооценка - это способность оценивать себя самого. </vt:lpstr>
      <vt:lpstr>Правильно ли животные оценивают себя?</vt:lpstr>
      <vt:lpstr>Презентация PowerPoint</vt:lpstr>
      <vt:lpstr>Тема урока №1: Самооценка.</vt:lpstr>
      <vt:lpstr>Рассмотрите картинки, согласны ли вы с указанным уровнем  самооценки?</vt:lpstr>
      <vt:lpstr>Самооценка – ключ к достижению успеха в любой сфере человеческой деятельности </vt:lpstr>
      <vt:lpstr>Человек с адекватной самооценкой — не тот, кто думает, что он недостаточно хорош, или считает себя лучше других. А тот, кто осознает, что у него есть достоинства и недостатки.</vt:lpstr>
      <vt:lpstr>Заниженная самооценка заставляет человека сомневаться, раздумывать и принимать неверные решения, а слишком высокая приводит к совершению большого количества ошибок.</vt:lpstr>
      <vt:lpstr>В большинстве случаев мы имеем дело с недооценкой человеком своих возможностей, именно поэтому человек не в состоянии полностью раскрыть свой потенциал и не понимает, как повысить самооценку.</vt:lpstr>
      <vt:lpstr>Задание №2  Упражнение "Какой Я?"</vt:lpstr>
      <vt:lpstr>Формула самооценки</vt:lpstr>
      <vt:lpstr>Формула самооценки</vt:lpstr>
      <vt:lpstr>Задание №3 Успех - это ...</vt:lpstr>
      <vt:lpstr>Самопроверка мини-теста.  Выбери, 1 правильный ответ, как ты считаешь </vt:lpstr>
      <vt:lpstr>Самопроверка мини-теста.  Выбери, 1 правильный ответ, как ты считаешь </vt:lpstr>
      <vt:lpstr>Самопроверка мини-теста.  Выбери, 1 правильный ответ, как ты считаешь </vt:lpstr>
      <vt:lpstr>Проверь себя Если у тебя много ошибок, значит тема усвоена не до конца. Если ошибок мало, значит все хорошо!</vt:lpstr>
      <vt:lpstr>Проверь себя Если у тебя много ошибок, значит тема усвоена не до конца. Если ошибок мало, значит все хорошо!</vt:lpstr>
      <vt:lpstr>Прочитай вслух</vt:lpstr>
      <vt:lpstr>Упражнение для закрепления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"Психология и выбор профессии" </dc:title>
  <dc:creator>Юля</dc:creator>
  <cp:lastModifiedBy>ЮЮГ</cp:lastModifiedBy>
  <cp:revision>24</cp:revision>
  <dcterms:created xsi:type="dcterms:W3CDTF">2014-11-11T04:27:29Z</dcterms:created>
  <dcterms:modified xsi:type="dcterms:W3CDTF">2020-04-09T05:49:47Z</dcterms:modified>
</cp:coreProperties>
</file>